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3" r:id="rId1"/>
  </p:sldMasterIdLst>
  <p:notesMasterIdLst>
    <p:notesMasterId r:id="rId44"/>
  </p:notesMasterIdLst>
  <p:handoutMasterIdLst>
    <p:handoutMasterId r:id="rId45"/>
  </p:handoutMasterIdLst>
  <p:sldIdLst>
    <p:sldId id="298" r:id="rId2"/>
    <p:sldId id="439" r:id="rId3"/>
    <p:sldId id="440" r:id="rId4"/>
    <p:sldId id="442" r:id="rId5"/>
    <p:sldId id="441" r:id="rId6"/>
    <p:sldId id="474" r:id="rId7"/>
    <p:sldId id="473" r:id="rId8"/>
    <p:sldId id="434" r:id="rId9"/>
    <p:sldId id="436" r:id="rId10"/>
    <p:sldId id="443" r:id="rId11"/>
    <p:sldId id="425" r:id="rId12"/>
    <p:sldId id="446" r:id="rId13"/>
    <p:sldId id="462" r:id="rId14"/>
    <p:sldId id="426" r:id="rId15"/>
    <p:sldId id="476" r:id="rId16"/>
    <p:sldId id="447" r:id="rId17"/>
    <p:sldId id="475" r:id="rId18"/>
    <p:sldId id="448" r:id="rId19"/>
    <p:sldId id="449" r:id="rId20"/>
    <p:sldId id="450" r:id="rId21"/>
    <p:sldId id="469" r:id="rId22"/>
    <p:sldId id="478" r:id="rId23"/>
    <p:sldId id="456" r:id="rId24"/>
    <p:sldId id="432" r:id="rId25"/>
    <p:sldId id="455" r:id="rId26"/>
    <p:sldId id="461" r:id="rId27"/>
    <p:sldId id="466" r:id="rId28"/>
    <p:sldId id="451" r:id="rId29"/>
    <p:sldId id="430" r:id="rId30"/>
    <p:sldId id="464" r:id="rId31"/>
    <p:sldId id="467" r:id="rId32"/>
    <p:sldId id="468" r:id="rId33"/>
    <p:sldId id="453" r:id="rId34"/>
    <p:sldId id="465" r:id="rId35"/>
    <p:sldId id="463" r:id="rId36"/>
    <p:sldId id="471" r:id="rId37"/>
    <p:sldId id="470" r:id="rId38"/>
    <p:sldId id="481" r:id="rId39"/>
    <p:sldId id="480" r:id="rId40"/>
    <p:sldId id="459" r:id="rId41"/>
    <p:sldId id="472" r:id="rId42"/>
    <p:sldId id="296" r:id="rId43"/>
  </p:sldIdLst>
  <p:sldSz cx="9144000" cy="6858000" type="screen4x3"/>
  <p:notesSz cx="7104063" cy="10234613"/>
  <p:embeddedFontLst>
    <p:embeddedFont>
      <p:font typeface="Verdana" panose="020B0604030504040204" pitchFamily="34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  <p15:guide id="11" pos="5420" userDrawn="1">
          <p15:clr>
            <a:srgbClr val="A4A3A4"/>
          </p15:clr>
        </p15:guide>
        <p15:guide id="18" pos="2880" userDrawn="1">
          <p15:clr>
            <a:srgbClr val="A4A3A4"/>
          </p15:clr>
        </p15:guide>
        <p15:guide id="19" orient="horz" pos="1502" userDrawn="1">
          <p15:clr>
            <a:srgbClr val="A4A3A4"/>
          </p15:clr>
        </p15:guide>
        <p15:guide id="20" orient="horz" pos="2158" userDrawn="1">
          <p15:clr>
            <a:srgbClr val="A4A3A4"/>
          </p15:clr>
        </p15:guide>
        <p15:guide id="21" orient="horz" pos="3271" userDrawn="1">
          <p15:clr>
            <a:srgbClr val="A4A3A4"/>
          </p15:clr>
        </p15:guide>
        <p15:guide id="22" orient="horz" pos="1108">
          <p15:clr>
            <a:srgbClr val="A4A3A4"/>
          </p15:clr>
        </p15:guide>
        <p15:guide id="23" pos="5375" userDrawn="1">
          <p15:clr>
            <a:srgbClr val="A4A3A4"/>
          </p15:clr>
        </p15:guide>
        <p15:guide id="24" pos="3039" userDrawn="1">
          <p15:clr>
            <a:srgbClr val="A4A3A4"/>
          </p15:clr>
        </p15:guide>
        <p15:guide id="25" pos="2905">
          <p15:clr>
            <a:srgbClr val="A4A3A4"/>
          </p15:clr>
        </p15:guide>
        <p15:guide id="26" pos="454" userDrawn="1">
          <p15:clr>
            <a:srgbClr val="A4A3A4"/>
          </p15:clr>
        </p15:guide>
        <p15:guide id="27" orient="horz" pos="2614" userDrawn="1">
          <p15:clr>
            <a:srgbClr val="A4A3A4"/>
          </p15:clr>
        </p15:guide>
        <p15:guide id="28" pos="499" userDrawn="1">
          <p15:clr>
            <a:srgbClr val="A4A3A4"/>
          </p15:clr>
        </p15:guide>
        <p15:guide id="29" pos="1791" userDrawn="1">
          <p15:clr>
            <a:srgbClr val="A4A3A4"/>
          </p15:clr>
        </p15:guide>
        <p15:guide id="30" orient="horz" pos="2523" userDrawn="1">
          <p15:clr>
            <a:srgbClr val="A4A3A4"/>
          </p15:clr>
        </p15:guide>
        <p15:guide id="31" orient="horz" pos="1230" userDrawn="1">
          <p15:clr>
            <a:srgbClr val="A4A3A4"/>
          </p15:clr>
        </p15:guide>
        <p15:guide id="32" orient="horz" pos="5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SCHER AG" initials="BAMU" lastIdx="3" clrIdx="0">
    <p:extLst>
      <p:ext uri="{19B8F6BF-5375-455C-9EA6-DF929625EA0E}">
        <p15:presenceInfo xmlns:p15="http://schemas.microsoft.com/office/powerpoint/2012/main" userId="VISCHER A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A3536"/>
    <a:srgbClr val="DC5F41"/>
    <a:srgbClr val="A5ABAF"/>
    <a:srgbClr val="72BAC0"/>
    <a:srgbClr val="4561A4"/>
    <a:srgbClr val="9B730A"/>
    <a:srgbClr val="72BA2A"/>
    <a:srgbClr val="F1E69E"/>
    <a:srgbClr val="3D2A2A"/>
    <a:srgbClr val="4EA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7" autoAdjust="0"/>
    <p:restoredTop sz="97248" autoAdjust="0"/>
  </p:normalViewPr>
  <p:slideViewPr>
    <p:cSldViewPr snapToGrid="0" snapToObjects="1">
      <p:cViewPr varScale="1">
        <p:scale>
          <a:sx n="162" d="100"/>
          <a:sy n="162" d="100"/>
        </p:scale>
        <p:origin x="2344" y="92"/>
      </p:cViewPr>
      <p:guideLst>
        <p:guide orient="horz" pos="777"/>
        <p:guide orient="horz" pos="3952"/>
        <p:guide pos="5420"/>
        <p:guide pos="2880"/>
        <p:guide orient="horz" pos="1502"/>
        <p:guide orient="horz" pos="2158"/>
        <p:guide orient="horz" pos="3271"/>
        <p:guide orient="horz" pos="1108"/>
        <p:guide pos="5375"/>
        <p:guide pos="3039"/>
        <p:guide pos="2905"/>
        <p:guide pos="454"/>
        <p:guide orient="horz" pos="2614"/>
        <p:guide pos="499"/>
        <p:guide pos="1791"/>
        <p:guide orient="horz" pos="2523"/>
        <p:guide orient="horz" pos="1230"/>
        <p:guide orient="horz" pos="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90" d="100"/>
          <a:sy n="90" d="100"/>
        </p:scale>
        <p:origin x="-3762" y="-114"/>
      </p:cViewPr>
      <p:guideLst>
        <p:guide orient="horz" pos="3223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EF4A9403-8C68-4E2F-9B2A-ECEE88C6AB7E}" type="datetimeFigureOut">
              <a:rPr lang="de-CH" smtClean="0"/>
              <a:t>16.11.2023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203" y="9720673"/>
            <a:ext cx="3079202" cy="512303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128AF383-7653-4FE3-886C-59122327986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4212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4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F6A12DB9-5F91-4DF0-A072-3E3A045603C7}" type="datetimeFigureOut">
              <a:rPr lang="de-CH" smtClean="0"/>
              <a:pPr/>
              <a:t>16.11.2023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796" tIns="47398" rIns="94796" bIns="47398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4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03BA183D-269C-4F6A-9E80-6C6BC497040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47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1578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485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619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6834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9652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1406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2476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75225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39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8004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A183D-269C-4F6A-9E80-6C6BC497040A}" type="slidenum">
              <a:rPr lang="de-CH" smtClean="0"/>
              <a:pPr/>
              <a:t>41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7332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- und Kap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 8" descr="VI0739_PPT_Raster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Bild 10" descr="VISCHER_51_schwarz_80%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56" y="489836"/>
            <a:ext cx="2269548" cy="360000"/>
          </a:xfrm>
          <a:prstGeom prst="rect">
            <a:avLst/>
          </a:prstGeom>
        </p:spPr>
      </p:pic>
      <p:cxnSp>
        <p:nvCxnSpPr>
          <p:cNvPr id="6" name="Gerade Verbindung 19"/>
          <p:cNvCxnSpPr/>
          <p:nvPr userDrawn="1"/>
        </p:nvCxnSpPr>
        <p:spPr>
          <a:xfrm>
            <a:off x="709613" y="6480000"/>
            <a:ext cx="8438425" cy="0"/>
          </a:xfrm>
          <a:prstGeom prst="line">
            <a:avLst/>
          </a:prstGeom>
          <a:ln>
            <a:solidFill>
              <a:srgbClr val="DC5F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709612" y="1854677"/>
            <a:ext cx="5878800" cy="1134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09613" y="4049516"/>
            <a:ext cx="7923600" cy="2199600"/>
          </a:xfrm>
        </p:spPr>
        <p:txBody>
          <a:bodyPr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20000"/>
              <a:buFont typeface="Symbol" pitchFamily="18" charset="2"/>
              <a:buNone/>
              <a:tabLst/>
              <a:defRPr sz="1400">
                <a:solidFill>
                  <a:schemeClr val="tx1"/>
                </a:solidFill>
              </a:defRPr>
            </a:lvl1pPr>
          </a:lstStyle>
          <a:p>
            <a:pPr>
              <a:lnSpc>
                <a:spcPts val="1800"/>
              </a:lnSpc>
              <a:buClr>
                <a:schemeClr val="tx1"/>
              </a:buClr>
              <a:buSzPct val="120000"/>
            </a:pPr>
            <a:r>
              <a:rPr lang="de-CH" sz="140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63712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mit Text, Bild, Diagramm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701940" y="1997476"/>
            <a:ext cx="7883260" cy="4314547"/>
          </a:xfrm>
        </p:spPr>
        <p:txBody>
          <a:bodyPr/>
          <a:lstStyle>
            <a:lvl2pPr marL="180000" indent="-180000">
              <a:spcAft>
                <a:spcPts val="600"/>
              </a:spcAft>
              <a:defRPr/>
            </a:lvl2pPr>
            <a:lvl3pPr marL="360000" indent="-180000">
              <a:spcAft>
                <a:spcPts val="600"/>
              </a:spcAft>
              <a:defRPr sz="1400"/>
            </a:lvl3pPr>
            <a:lvl4pPr indent="-180000">
              <a:spcAft>
                <a:spcPts val="600"/>
              </a:spcAft>
              <a:defRPr sz="1400"/>
            </a:lvl4pPr>
            <a:lvl5pPr indent="-180000">
              <a:spcAft>
                <a:spcPts val="600"/>
              </a:spcAft>
              <a:defRPr sz="140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8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9" name="Foliennummernplatzhalter 7"/>
          <p:cNvSpPr>
            <a:spLocks noGrp="1"/>
          </p:cNvSpPr>
          <p:nvPr>
            <p:ph type="sldNum" sz="quarter" idx="4"/>
          </p:nvPr>
        </p:nvSpPr>
        <p:spPr>
          <a:xfrm>
            <a:off x="7457242" y="6498454"/>
            <a:ext cx="1058107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09A8F7-8C64-479A-AB2E-FA116C42ED04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0" name="Titelplatzhalter 13"/>
          <p:cNvSpPr>
            <a:spLocks noGrp="1"/>
          </p:cNvSpPr>
          <p:nvPr>
            <p:ph type="title"/>
          </p:nvPr>
        </p:nvSpPr>
        <p:spPr>
          <a:xfrm>
            <a:off x="797259" y="501297"/>
            <a:ext cx="7705762" cy="1260000"/>
          </a:xfrm>
          <a:prstGeom prst="rect">
            <a:avLst/>
          </a:prstGeom>
        </p:spPr>
        <p:txBody>
          <a:bodyPr vert="horz" lIns="108000" tIns="10800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8581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mit zwei Textfeldern nebeneina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19"/>
          <p:cNvCxnSpPr/>
          <p:nvPr userDrawn="1"/>
        </p:nvCxnSpPr>
        <p:spPr>
          <a:xfrm>
            <a:off x="709613" y="6480000"/>
            <a:ext cx="8438425" cy="0"/>
          </a:xfrm>
          <a:prstGeom prst="line">
            <a:avLst/>
          </a:prstGeom>
          <a:ln>
            <a:solidFill>
              <a:srgbClr val="DC5F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709613" y="1991170"/>
            <a:ext cx="3675956" cy="4374704"/>
          </a:xfrm>
        </p:spPr>
        <p:txBody>
          <a:bodyPr lIns="0" tIns="0" bIns="0"/>
          <a:lstStyle>
            <a:lvl1pPr>
              <a:lnSpc>
                <a:spcPct val="100000"/>
              </a:lnSpc>
              <a:spcBef>
                <a:spcPts val="500"/>
              </a:spcBef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956561" y="1991170"/>
            <a:ext cx="3675600" cy="4374704"/>
          </a:xfrm>
        </p:spPr>
        <p:txBody>
          <a:bodyPr lIns="0" tIns="0" bIns="0"/>
          <a:lstStyle>
            <a:lvl1pPr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11" name="Foliennummernplatzhalter 7"/>
          <p:cNvSpPr>
            <a:spLocks noGrp="1"/>
          </p:cNvSpPr>
          <p:nvPr>
            <p:ph type="sldNum" sz="quarter" idx="4"/>
          </p:nvPr>
        </p:nvSpPr>
        <p:spPr>
          <a:xfrm>
            <a:off x="7457242" y="6498454"/>
            <a:ext cx="1058107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09A8F7-8C64-479A-AB2E-FA116C42ED04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3" name="Titelplatzhalter 13"/>
          <p:cNvSpPr>
            <a:spLocks noGrp="1"/>
          </p:cNvSpPr>
          <p:nvPr>
            <p:ph type="title"/>
          </p:nvPr>
        </p:nvSpPr>
        <p:spPr>
          <a:xfrm>
            <a:off x="796063" y="501297"/>
            <a:ext cx="7705762" cy="1260000"/>
          </a:xfrm>
          <a:prstGeom prst="rect">
            <a:avLst/>
          </a:prstGeom>
        </p:spPr>
        <p:txBody>
          <a:bodyPr vert="horz" lIns="108000" tIns="10800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051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7" name="Foliennummernplatzhalter 7"/>
          <p:cNvSpPr>
            <a:spLocks noGrp="1"/>
          </p:cNvSpPr>
          <p:nvPr>
            <p:ph type="sldNum" sz="quarter" idx="4"/>
          </p:nvPr>
        </p:nvSpPr>
        <p:spPr>
          <a:xfrm>
            <a:off x="7457242" y="6498454"/>
            <a:ext cx="1058107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09A8F7-8C64-479A-AB2E-FA116C42ED04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Titelplatzhalter 13"/>
          <p:cNvSpPr>
            <a:spLocks noGrp="1"/>
          </p:cNvSpPr>
          <p:nvPr>
            <p:ph type="title"/>
          </p:nvPr>
        </p:nvSpPr>
        <p:spPr>
          <a:xfrm>
            <a:off x="797259" y="501297"/>
            <a:ext cx="7705762" cy="1260000"/>
          </a:xfrm>
          <a:prstGeom prst="rect">
            <a:avLst/>
          </a:prstGeom>
        </p:spPr>
        <p:txBody>
          <a:bodyPr vert="horz" lIns="108000" tIns="108000" rIns="0" bIns="0" rtlCol="0" anchor="t" anchorCtr="0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48728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 Herzlich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8" descr="VI0739_PPT_Raster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Gerade Verbindung 19"/>
          <p:cNvCxnSpPr/>
          <p:nvPr userDrawn="1"/>
        </p:nvCxnSpPr>
        <p:spPr>
          <a:xfrm>
            <a:off x="709613" y="6480000"/>
            <a:ext cx="8438425" cy="0"/>
          </a:xfrm>
          <a:prstGeom prst="line">
            <a:avLst/>
          </a:prstGeom>
          <a:ln>
            <a:solidFill>
              <a:srgbClr val="DC5F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 userDrawn="1"/>
        </p:nvSpPr>
        <p:spPr>
          <a:xfrm>
            <a:off x="709613" y="4118666"/>
            <a:ext cx="2026092" cy="1477328"/>
          </a:xfrm>
          <a:prstGeom prst="rect">
            <a:avLst/>
          </a:prstGeom>
          <a:noFill/>
          <a:ln>
            <a:noFill/>
          </a:ln>
        </p:spPr>
        <p:txBody>
          <a:bodyPr wrap="square" lIns="0" tIns="0" bIns="0" rtlCol="0">
            <a:spAutoFit/>
          </a:bodyPr>
          <a:lstStyle/>
          <a:p>
            <a:r>
              <a:rPr lang="de-CH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Zürich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Schützengasse 1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Postfach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8021 Zürich, Schweiz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 +41 58 211 34 00</a:t>
            </a:r>
          </a:p>
          <a:p>
            <a:endParaRPr lang="de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de-CH" sz="1200" baseline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www.vischer.com</a:t>
            </a:r>
            <a:endParaRPr lang="de-CH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Bild 10" descr="VISCHER_51_schwarz_80%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3" y="489836"/>
            <a:ext cx="2269548" cy="360000"/>
          </a:xfrm>
          <a:prstGeom prst="rect">
            <a:avLst/>
          </a:prstGeom>
        </p:spPr>
      </p:pic>
      <p:sp>
        <p:nvSpPr>
          <p:cNvPr id="12" name="Textfeld 11"/>
          <p:cNvSpPr txBox="1"/>
          <p:nvPr userDrawn="1"/>
        </p:nvSpPr>
        <p:spPr>
          <a:xfrm>
            <a:off x="683665" y="1888620"/>
            <a:ext cx="411907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bIns="0" rtlCol="0">
            <a:spAutoFit/>
          </a:bodyPr>
          <a:lstStyle/>
          <a:p>
            <a:r>
              <a:rPr lang="de-CH" sz="2800" dirty="0">
                <a:solidFill>
                  <a:srgbClr val="DC5F4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Herzlichen Dank.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2DD928-040A-234E-9239-7A5AF65C534A}"/>
              </a:ext>
            </a:extLst>
          </p:cNvPr>
          <p:cNvSpPr txBox="1"/>
          <p:nvPr userDrawn="1"/>
        </p:nvSpPr>
        <p:spPr>
          <a:xfrm>
            <a:off x="3105501" y="4118664"/>
            <a:ext cx="2026092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bIns="0" rtlCol="0">
            <a:spAutoFit/>
          </a:bodyPr>
          <a:lstStyle/>
          <a:p>
            <a:r>
              <a:rPr lang="de-CH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Basel</a:t>
            </a:r>
          </a:p>
          <a:p>
            <a:r>
              <a:rPr lang="de-CH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Aeschenvorstadt</a:t>
            </a:r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Postfach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4010 Basel, Schweiz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 +41 58 211 33 00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7B4558F-50D4-FD4E-B8E5-6C3505C56CD5}"/>
              </a:ext>
            </a:extLst>
          </p:cNvPr>
          <p:cNvSpPr txBox="1"/>
          <p:nvPr userDrawn="1"/>
        </p:nvSpPr>
        <p:spPr>
          <a:xfrm>
            <a:off x="5501390" y="4118664"/>
            <a:ext cx="2026092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bIns="0" rtlCol="0">
            <a:spAutoFit/>
          </a:bodyPr>
          <a:lstStyle/>
          <a:p>
            <a:r>
              <a:rPr lang="de-CH" sz="1200" b="1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Genf</a:t>
            </a:r>
          </a:p>
          <a:p>
            <a:r>
              <a:rPr lang="de-CH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Rue du</a:t>
            </a:r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CH" sz="1200" baseline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Cloître</a:t>
            </a:r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2-4</a:t>
            </a:r>
          </a:p>
          <a:p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Postfach</a:t>
            </a:r>
          </a:p>
          <a:p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1211 Genf 3, Schweiz</a:t>
            </a:r>
          </a:p>
          <a:p>
            <a:r>
              <a:rPr lang="de-CH" sz="1200" baseline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 +41 58 211 35 00</a:t>
            </a:r>
          </a:p>
        </p:txBody>
      </p:sp>
    </p:spTree>
    <p:extLst>
      <p:ext uri="{BB962C8B-B14F-4D97-AF65-F5344CB8AC3E}">
        <p14:creationId xmlns:p14="http://schemas.microsoft.com/office/powerpoint/2010/main" val="192379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VI0739_PPT_Raster_3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20" name="Gerade Verbindung 19"/>
          <p:cNvCxnSpPr/>
          <p:nvPr userDrawn="1"/>
        </p:nvCxnSpPr>
        <p:spPr>
          <a:xfrm>
            <a:off x="709613" y="6480000"/>
            <a:ext cx="8438425" cy="0"/>
          </a:xfrm>
          <a:prstGeom prst="line">
            <a:avLst/>
          </a:prstGeom>
          <a:ln>
            <a:solidFill>
              <a:srgbClr val="DC5F4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hteck 2"/>
          <p:cNvSpPr/>
          <p:nvPr userDrawn="1"/>
        </p:nvSpPr>
        <p:spPr>
          <a:xfrm>
            <a:off x="709614" y="501296"/>
            <a:ext cx="8434386" cy="1260000"/>
          </a:xfrm>
          <a:prstGeom prst="rect">
            <a:avLst/>
          </a:prstGeom>
          <a:gradFill flip="none" rotWithShape="1"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4EA09F"/>
              </a:solidFill>
            </a:endParaRPr>
          </a:p>
        </p:txBody>
      </p:sp>
      <p:sp>
        <p:nvSpPr>
          <p:cNvPr id="4" name="Rechteck 3"/>
          <p:cNvSpPr/>
          <p:nvPr userDrawn="1"/>
        </p:nvSpPr>
        <p:spPr>
          <a:xfrm>
            <a:off x="709614" y="501296"/>
            <a:ext cx="90000" cy="1260000"/>
          </a:xfrm>
          <a:prstGeom prst="rect">
            <a:avLst/>
          </a:prstGeom>
          <a:solidFill>
            <a:srgbClr val="72BA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701940" y="1991169"/>
            <a:ext cx="7813410" cy="43208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de-CH" noProof="0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"/>
          </p:nvPr>
        </p:nvSpPr>
        <p:spPr>
          <a:xfrm>
            <a:off x="7457242" y="6498454"/>
            <a:ext cx="1058107" cy="22302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209A8F7-8C64-479A-AB2E-FA116C42ED04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4" name="Titelplatzhalter 13"/>
          <p:cNvSpPr>
            <a:spLocks noGrp="1"/>
          </p:cNvSpPr>
          <p:nvPr>
            <p:ph type="title"/>
          </p:nvPr>
        </p:nvSpPr>
        <p:spPr>
          <a:xfrm>
            <a:off x="799614" y="501296"/>
            <a:ext cx="7720499" cy="1257654"/>
          </a:xfrm>
          <a:prstGeom prst="rect">
            <a:avLst/>
          </a:prstGeom>
        </p:spPr>
        <p:txBody>
          <a:bodyPr vert="horz" lIns="108000" tIns="108000" rIns="0" bIns="0" rtlCol="0" anchor="t" anchorCtr="0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9269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7" r:id="rId2"/>
    <p:sldLayoutId id="2147483679" r:id="rId3"/>
    <p:sldLayoutId id="2147483680" r:id="rId4"/>
    <p:sldLayoutId id="2147483678" r:id="rId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1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0" indent="0" algn="l" defTabSz="457200" rtl="0" eaLnBrk="1" latinLnBrk="0" hangingPunct="1">
        <a:lnSpc>
          <a:spcPct val="150000"/>
        </a:lnSpc>
        <a:spcBef>
          <a:spcPts val="500"/>
        </a:spcBef>
        <a:buFont typeface="Symbol" pitchFamily="18" charset="2"/>
        <a:buNone/>
        <a:defRPr sz="1950" kern="1200">
          <a:solidFill>
            <a:srgbClr val="DC5F4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80000" indent="-180000" algn="l" defTabSz="457200" rtl="0" eaLnBrk="1" latinLnBrk="0" hangingPunct="1">
        <a:spcBef>
          <a:spcPts val="400"/>
        </a:spcBef>
        <a:spcAft>
          <a:spcPts val="600"/>
        </a:spcAft>
        <a:buClr>
          <a:srgbClr val="DC5F41"/>
        </a:buClr>
        <a:buFont typeface="Arial" panose="020B0604020202020204" pitchFamily="34" charset="0"/>
        <a:buChar char="•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360000" indent="-180000" algn="l" defTabSz="457200" rtl="0" eaLnBrk="1" latinLnBrk="0" hangingPunct="1">
        <a:spcBef>
          <a:spcPts val="400"/>
        </a:spcBef>
        <a:spcAft>
          <a:spcPts val="600"/>
        </a:spcAft>
        <a:buClr>
          <a:srgbClr val="DC5F41"/>
        </a:buClr>
        <a:buFont typeface="Symbol" panose="05050102010706020507" pitchFamily="18" charset="2"/>
        <a:buChar char="-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41338" indent="-180000" algn="l" defTabSz="457200" rtl="0" eaLnBrk="1" latinLnBrk="0" hangingPunct="1">
        <a:spcBef>
          <a:spcPts val="400"/>
        </a:spcBef>
        <a:spcAft>
          <a:spcPts val="600"/>
        </a:spcAft>
        <a:buClr>
          <a:srgbClr val="DC5F41"/>
        </a:buClr>
        <a:buFont typeface="Wingdings" panose="05000000000000000000" pitchFamily="2" charset="2"/>
        <a:buChar char="§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719138" indent="-180000" algn="l" defTabSz="457200" rtl="0" eaLnBrk="1" latinLnBrk="0" hangingPunct="1">
        <a:spcBef>
          <a:spcPts val="400"/>
        </a:spcBef>
        <a:spcAft>
          <a:spcPts val="600"/>
        </a:spcAft>
        <a:buClr>
          <a:srgbClr val="DC5F41"/>
        </a:buClr>
        <a:buFont typeface="Courier New" panose="02070309020205020404" pitchFamily="49" charset="0"/>
        <a:buChar char="o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457200" rtl="0" eaLnBrk="1" latinLnBrk="0" hangingPunct="1">
        <a:spcBef>
          <a:spcPts val="400"/>
        </a:spcBef>
        <a:buFont typeface="Symbol" pitchFamily="18" charset="2"/>
        <a:buChar char="-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3028950" indent="-285750" algn="l" defTabSz="457200" rtl="0" eaLnBrk="1" latinLnBrk="0" hangingPunct="1">
        <a:spcBef>
          <a:spcPts val="400"/>
        </a:spcBef>
        <a:buFont typeface="Symbol" pitchFamily="18" charset="2"/>
        <a:buChar char="-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3486150" indent="-285750" algn="l" defTabSz="457200" rtl="0" eaLnBrk="1" latinLnBrk="0" hangingPunct="1">
        <a:spcBef>
          <a:spcPts val="400"/>
        </a:spcBef>
        <a:buFont typeface="Symbol" pitchFamily="18" charset="2"/>
        <a:buChar char="-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3943350" indent="-285750" algn="l" defTabSz="457200" rtl="0" eaLnBrk="1" latinLnBrk="0" hangingPunct="1">
        <a:spcBef>
          <a:spcPts val="400"/>
        </a:spcBef>
        <a:buFont typeface="Symbol" pitchFamily="18" charset="2"/>
        <a:buChar char="-"/>
        <a:defRPr sz="1600" kern="120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dirty="0" smtClean="0"/>
              <a:t>Assets im Metaverse</a:t>
            </a:r>
            <a:br>
              <a:rPr lang="de-CH" dirty="0" smtClean="0"/>
            </a:br>
            <a:r>
              <a:rPr lang="de-CH" dirty="0" smtClean="0"/>
              <a:t>Realität oder Fiktion?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spc="170" baseline="-10000" dirty="0">
              <a:solidFill>
                <a:srgbClr val="DC5F41"/>
              </a:solidFill>
            </a:endParaRPr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709613" y="4058481"/>
            <a:ext cx="7923600" cy="2199600"/>
          </a:xfrm>
        </p:spPr>
        <p:txBody>
          <a:bodyPr/>
          <a:lstStyle/>
          <a:p>
            <a:r>
              <a:rPr lang="de-CH" dirty="0" smtClean="0"/>
              <a:t>29. November 2023</a:t>
            </a:r>
            <a:endParaRPr lang="de-CH" dirty="0"/>
          </a:p>
          <a:p>
            <a:r>
              <a:rPr lang="de-CH" dirty="0" smtClean="0"/>
              <a:t>ICT – RECHT und PRAXIS</a:t>
            </a:r>
            <a:endParaRPr lang="de-CH" dirty="0"/>
          </a:p>
          <a:p>
            <a:r>
              <a:rPr lang="de-CH" dirty="0" smtClean="0"/>
              <a:t>Dr. Jana Essebier, Partnerin, VISCHER</a:t>
            </a:r>
          </a:p>
          <a:p>
            <a:r>
              <a:rPr lang="de-CH" dirty="0" smtClean="0"/>
              <a:t>Dr. Balthasar Müller, </a:t>
            </a:r>
            <a:r>
              <a:rPr lang="de-CH" dirty="0" err="1" smtClean="0"/>
              <a:t>Associate</a:t>
            </a:r>
            <a:r>
              <a:rPr lang="de-CH" dirty="0" smtClean="0"/>
              <a:t>, VISCHER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1749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1923621"/>
            <a:ext cx="7813675" cy="4314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Was ist das Metaverse?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195" y="1923621"/>
            <a:ext cx="684538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05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23692"/>
            <a:ext cx="7883260" cy="4388332"/>
          </a:xfrm>
        </p:spPr>
        <p:txBody>
          <a:bodyPr>
            <a:normAutofit/>
          </a:bodyPr>
          <a:lstStyle/>
          <a:p>
            <a:r>
              <a:rPr lang="de-CH" sz="1600" dirty="0" err="1" smtClean="0"/>
              <a:t>Meta</a:t>
            </a:r>
            <a:r>
              <a:rPr lang="de-CH" sz="1600" dirty="0" smtClean="0"/>
              <a:t> </a:t>
            </a:r>
            <a:r>
              <a:rPr lang="de-CH" sz="1600" dirty="0" err="1"/>
              <a:t>Platforms</a:t>
            </a:r>
            <a:r>
              <a:rPr lang="de-CH" sz="1600" dirty="0"/>
              <a:t>, </a:t>
            </a:r>
            <a:r>
              <a:rPr lang="de-CH" sz="1600" dirty="0" err="1" smtClean="0"/>
              <a:t>Inc</a:t>
            </a:r>
            <a:r>
              <a:rPr lang="de-CH" sz="1600" dirty="0" smtClean="0"/>
              <a:t> (ehemals Facebook):</a:t>
            </a:r>
            <a:endParaRPr lang="de-CH" sz="1600" dirty="0"/>
          </a:p>
          <a:p>
            <a:r>
              <a:rPr lang="de-CH" sz="1400" dirty="0" smtClean="0">
                <a:solidFill>
                  <a:schemeClr val="tx1"/>
                </a:solidFill>
              </a:rPr>
              <a:t>«</a:t>
            </a:r>
            <a:r>
              <a:rPr lang="en-US" sz="1400" dirty="0" smtClean="0">
                <a:solidFill>
                  <a:schemeClr val="tx1"/>
                </a:solidFill>
              </a:rPr>
              <a:t>the </a:t>
            </a:r>
            <a:r>
              <a:rPr lang="en-US" sz="1400" dirty="0">
                <a:solidFill>
                  <a:schemeClr val="tx1"/>
                </a:solidFill>
              </a:rPr>
              <a:t>next evolution in social connection and the successor to the mobile </a:t>
            </a:r>
            <a:r>
              <a:rPr lang="en-US" sz="1400" dirty="0" smtClean="0">
                <a:solidFill>
                  <a:schemeClr val="tx1"/>
                </a:solidFill>
              </a:rPr>
              <a:t>internet</a:t>
            </a:r>
            <a:r>
              <a:rPr lang="de-CH" sz="1400" dirty="0" smtClean="0">
                <a:solidFill>
                  <a:schemeClr val="tx1"/>
                </a:solidFill>
              </a:rPr>
              <a:t>»</a:t>
            </a:r>
            <a:endParaRPr lang="en-US" sz="1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Kollektiver virtueller Raum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Technologieneutrales </a:t>
            </a:r>
            <a:r>
              <a:rPr lang="de-CH" sz="1400" dirty="0" smtClean="0">
                <a:solidFill>
                  <a:schemeClr val="tx1"/>
                </a:solidFill>
              </a:rPr>
              <a:t>Konzept</a:t>
            </a:r>
          </a:p>
          <a:p>
            <a:pPr marL="702900" lvl="2" indent="-342900"/>
            <a:r>
              <a:rPr lang="de-CH" dirty="0" smtClean="0">
                <a:solidFill>
                  <a:schemeClr val="tx1"/>
                </a:solidFill>
              </a:rPr>
              <a:t>Beworben unter Anwendung von AI, </a:t>
            </a:r>
            <a:r>
              <a:rPr lang="de-CH" dirty="0">
                <a:solidFill>
                  <a:schemeClr val="tx1"/>
                </a:solidFill>
              </a:rPr>
              <a:t>V</a:t>
            </a:r>
            <a:r>
              <a:rPr lang="de-CH" dirty="0" smtClean="0">
                <a:solidFill>
                  <a:schemeClr val="tx1"/>
                </a:solidFill>
              </a:rPr>
              <a:t>irtual </a:t>
            </a:r>
            <a:r>
              <a:rPr lang="de-CH" dirty="0">
                <a:solidFill>
                  <a:schemeClr val="tx1"/>
                </a:solidFill>
              </a:rPr>
              <a:t>R</a:t>
            </a:r>
            <a:r>
              <a:rPr lang="de-CH" dirty="0" smtClean="0">
                <a:solidFill>
                  <a:schemeClr val="tx1"/>
                </a:solidFill>
              </a:rPr>
              <a:t>eality, </a:t>
            </a:r>
            <a:r>
              <a:rPr lang="de-CH" dirty="0" err="1" smtClean="0">
                <a:solidFill>
                  <a:schemeClr val="tx1"/>
                </a:solidFill>
              </a:rPr>
              <a:t>Augmented</a:t>
            </a:r>
            <a:r>
              <a:rPr lang="de-CH" dirty="0" smtClean="0">
                <a:solidFill>
                  <a:schemeClr val="tx1"/>
                </a:solidFill>
              </a:rPr>
              <a:t> Reality, Internet of Things, Blockchain, etc.)</a:t>
            </a:r>
          </a:p>
          <a:p>
            <a:pPr marL="702900" lvl="2" indent="-342900"/>
            <a:r>
              <a:rPr lang="de-CH" dirty="0" smtClean="0">
                <a:solidFill>
                  <a:schemeClr val="tx1"/>
                </a:solidFill>
              </a:rPr>
              <a:t>Nicht zwingend mit der Blockchain verbunden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Keine einheitliche Definition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Metaverse?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2153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97476"/>
            <a:ext cx="7883260" cy="4314547"/>
          </a:xfrm>
        </p:spPr>
        <p:txBody>
          <a:bodyPr>
            <a:normAutofit/>
          </a:bodyPr>
          <a:lstStyle/>
          <a:p>
            <a:r>
              <a:rPr lang="de-CH" sz="1600" dirty="0" smtClean="0"/>
              <a:t>Häufig erwähnte Eigenschaften:</a:t>
            </a:r>
            <a:endParaRPr lang="de-CH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Selbständig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Virtuell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Dauernd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</a:rPr>
              <a:t>Immersiv</a:t>
            </a:r>
            <a:endParaRPr lang="de-CH" sz="1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Verbunden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Interaktiv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Offen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Digital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Metaverse?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299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Schaffung </a:t>
            </a:r>
            <a:r>
              <a:rPr lang="de-CH" sz="1400" dirty="0">
                <a:solidFill>
                  <a:schemeClr val="tx1"/>
                </a:solidFill>
              </a:rPr>
              <a:t>der Grundlage für eine neue, virtuelle, noch verstärkter digitale Gesellschaft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Schaffung </a:t>
            </a:r>
            <a:r>
              <a:rPr lang="de-CH" sz="1400" dirty="0">
                <a:solidFill>
                  <a:schemeClr val="tx1"/>
                </a:solidFill>
              </a:rPr>
              <a:t>von «Web3»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 smtClean="0">
                <a:solidFill>
                  <a:schemeClr val="tx1"/>
                </a:solidFill>
              </a:rPr>
              <a:t>Ablösung </a:t>
            </a:r>
            <a:r>
              <a:rPr lang="de-CH" sz="1400" dirty="0">
                <a:solidFill>
                  <a:schemeClr val="tx1"/>
                </a:solidFill>
              </a:rPr>
              <a:t>des «Internets» i.S. bestehender Anwendungen am Bildschirm hin zur </a:t>
            </a:r>
            <a:r>
              <a:rPr lang="de-CH" sz="1400" dirty="0" err="1">
                <a:solidFill>
                  <a:schemeClr val="tx1"/>
                </a:solidFill>
              </a:rPr>
              <a:t>immersiven</a:t>
            </a:r>
            <a:r>
              <a:rPr lang="de-CH" sz="1400" dirty="0">
                <a:solidFill>
                  <a:schemeClr val="tx1"/>
                </a:solidFill>
              </a:rPr>
              <a:t> </a:t>
            </a:r>
            <a:r>
              <a:rPr lang="de-CH" sz="1400" dirty="0" smtClean="0">
                <a:solidFill>
                  <a:schemeClr val="tx1"/>
                </a:solidFill>
              </a:rPr>
              <a:t>3-D-Umgebung</a:t>
            </a: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5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- Ziele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 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487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Gaming als Ursprung und Haupttreiber des Metaverse</a:t>
            </a:r>
          </a:p>
          <a:p>
            <a:pPr marL="522900" lvl="2" indent="-342900">
              <a:lnSpc>
                <a:spcPct val="150000"/>
              </a:lnSpc>
              <a:spcBef>
                <a:spcPts val="500"/>
              </a:spcBef>
            </a:pPr>
            <a:r>
              <a:rPr lang="de-CH" sz="1200" dirty="0">
                <a:solidFill>
                  <a:schemeClr val="tx1"/>
                </a:solidFill>
              </a:rPr>
              <a:t>Digital Identity: Avatare als </a:t>
            </a:r>
            <a:r>
              <a:rPr lang="de-CH" sz="1200" dirty="0" smtClean="0">
                <a:solidFill>
                  <a:schemeClr val="tx1"/>
                </a:solidFill>
              </a:rPr>
              <a:t>selbstbestimmtes </a:t>
            </a:r>
            <a:r>
              <a:rPr lang="de-CH" sz="1200" dirty="0">
                <a:solidFill>
                  <a:schemeClr val="tx1"/>
                </a:solidFill>
              </a:rPr>
              <a:t>digitales Auftreten</a:t>
            </a:r>
          </a:p>
          <a:p>
            <a:pPr marL="522900" lvl="2" indent="-342900">
              <a:lnSpc>
                <a:spcPct val="150000"/>
              </a:lnSpc>
              <a:spcBef>
                <a:spcPts val="500"/>
              </a:spcBef>
            </a:pPr>
            <a:r>
              <a:rPr lang="de-CH" sz="1200" dirty="0" err="1">
                <a:solidFill>
                  <a:schemeClr val="tx1"/>
                </a:solidFill>
              </a:rPr>
              <a:t>Self</a:t>
            </a:r>
            <a:r>
              <a:rPr lang="de-CH" sz="1200" dirty="0">
                <a:solidFill>
                  <a:schemeClr val="tx1"/>
                </a:solidFill>
              </a:rPr>
              <a:t>-Expression: Offene Welten schaffen Räume für kreativen Ausdruck</a:t>
            </a:r>
          </a:p>
          <a:p>
            <a:pPr marL="522900" lvl="2" indent="-342900">
              <a:lnSpc>
                <a:spcPct val="150000"/>
              </a:lnSpc>
              <a:spcBef>
                <a:spcPts val="500"/>
              </a:spcBef>
            </a:pPr>
            <a:r>
              <a:rPr lang="de-CH" sz="1200" dirty="0" err="1">
                <a:solidFill>
                  <a:schemeClr val="tx1"/>
                </a:solidFill>
              </a:rPr>
              <a:t>Shared</a:t>
            </a:r>
            <a:r>
              <a:rPr lang="de-CH" sz="1200" dirty="0">
                <a:solidFill>
                  <a:schemeClr val="tx1"/>
                </a:solidFill>
              </a:rPr>
              <a:t> </a:t>
            </a:r>
            <a:r>
              <a:rPr lang="de-CH" sz="1200" dirty="0" err="1">
                <a:solidFill>
                  <a:schemeClr val="tx1"/>
                </a:solidFill>
              </a:rPr>
              <a:t>Creativity</a:t>
            </a:r>
            <a:r>
              <a:rPr lang="de-CH" sz="1200" dirty="0">
                <a:solidFill>
                  <a:schemeClr val="tx1"/>
                </a:solidFill>
              </a:rPr>
              <a:t>/Imagination: Verknüpfung im Metaverse als Teilen digitaler Ausdrucksformen mit anderen</a:t>
            </a:r>
          </a:p>
          <a:p>
            <a:pPr lvl="1" indent="0">
              <a:buNone/>
            </a:pPr>
            <a:r>
              <a:rPr lang="de-CH" dirty="0">
                <a:solidFill>
                  <a:srgbClr val="FF0000"/>
                </a:solidFill>
              </a:rPr>
              <a:t/>
            </a:r>
            <a:br>
              <a:rPr lang="de-CH" dirty="0">
                <a:solidFill>
                  <a:srgbClr val="FF0000"/>
                </a:solidFill>
              </a:rPr>
            </a:br>
            <a:endParaRPr lang="de-CH" dirty="0" smtClean="0">
              <a:solidFill>
                <a:srgbClr val="FF0000"/>
              </a:solidFill>
            </a:endParaRPr>
          </a:p>
          <a:p>
            <a:pPr lvl="1" indent="0">
              <a:buNone/>
            </a:pPr>
            <a:endParaRPr lang="de-CH" dirty="0" smtClean="0">
              <a:solidFill>
                <a:srgbClr val="FF0000"/>
              </a:solidFill>
            </a:endParaRPr>
          </a:p>
          <a:p>
            <a:pPr lvl="1" indent="0">
              <a:buNone/>
            </a:pPr>
            <a:endParaRPr lang="de-CH" dirty="0">
              <a:solidFill>
                <a:srgbClr val="FF0000"/>
              </a:solidFill>
            </a:endParaRPr>
          </a:p>
          <a:p>
            <a:pPr lvl="1" indent="0" algn="r">
              <a:buNone/>
            </a:pPr>
            <a:r>
              <a:rPr lang="de-CH" sz="2400" dirty="0" smtClean="0">
                <a:solidFill>
                  <a:srgbClr val="FF0000"/>
                </a:solidFill>
              </a:rPr>
              <a:t>?</a:t>
            </a:r>
            <a:r>
              <a:rPr lang="de-CH" dirty="0" smtClean="0">
                <a:solidFill>
                  <a:srgbClr val="FF0000"/>
                </a:solidFill>
              </a:rPr>
              <a:t>		</a:t>
            </a:r>
            <a:endParaRPr lang="de-CH" dirty="0">
              <a:solidFill>
                <a:srgbClr val="FF0000"/>
              </a:solidFill>
            </a:endParaRPr>
          </a:p>
          <a:p>
            <a:pPr lvl="1" indent="0">
              <a:buNone/>
            </a:pPr>
            <a:endParaRPr lang="de-CH" dirty="0" smtClean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6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– Ausgangspunkt: Gaming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pic>
        <p:nvPicPr>
          <p:cNvPr id="2050" name="Picture 2" descr="https://www.awesomedice.com/cdn/shop/articles/worlds-oldest-d20_640x.jpg?v=15556399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44" y="4772338"/>
            <a:ext cx="1832596" cy="118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 Verbindung mit Pfeil 6"/>
          <p:cNvCxnSpPr/>
          <p:nvPr/>
        </p:nvCxnSpPr>
        <p:spPr>
          <a:xfrm>
            <a:off x="2969911" y="5320145"/>
            <a:ext cx="14156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6213134" y="5306290"/>
            <a:ext cx="14156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040" y="4918646"/>
            <a:ext cx="1474205" cy="7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97476"/>
            <a:ext cx="7883260" cy="443783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</a:pPr>
            <a:r>
              <a:rPr lang="de-CH" sz="4000" dirty="0" smtClean="0"/>
              <a:t>Gaming: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de-CH" sz="23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de-CH" sz="34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3500" dirty="0" smtClean="0">
                <a:solidFill>
                  <a:schemeClr val="tx1"/>
                </a:solidFill>
              </a:rPr>
              <a:t>Mehr </a:t>
            </a:r>
            <a:r>
              <a:rPr lang="de-CH" sz="3500" dirty="0">
                <a:solidFill>
                  <a:schemeClr val="tx1"/>
                </a:solidFill>
              </a:rPr>
              <a:t>oder weniger offene Plattformen für Developer (z.B. selbständige Applikationen, </a:t>
            </a:r>
            <a:r>
              <a:rPr lang="de-CH" sz="3500" dirty="0" err="1">
                <a:solidFill>
                  <a:schemeClr val="tx1"/>
                </a:solidFill>
              </a:rPr>
              <a:t>Mods</a:t>
            </a:r>
            <a:r>
              <a:rPr lang="de-CH" sz="35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3500" dirty="0">
                <a:solidFill>
                  <a:schemeClr val="tx1"/>
                </a:solidFill>
              </a:rPr>
              <a:t>Starke, loyale Communities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3500" dirty="0">
                <a:solidFill>
                  <a:schemeClr val="tx1"/>
                </a:solidFill>
              </a:rPr>
              <a:t>Ausweitungen haben daher immer Tendenzen zur «</a:t>
            </a:r>
            <a:r>
              <a:rPr lang="de-CH" sz="3500" dirty="0" err="1">
                <a:solidFill>
                  <a:schemeClr val="tx1"/>
                </a:solidFill>
              </a:rPr>
              <a:t>Gamification</a:t>
            </a:r>
            <a:r>
              <a:rPr lang="de-CH" sz="3500" dirty="0">
                <a:solidFill>
                  <a:schemeClr val="tx1"/>
                </a:solidFill>
              </a:rPr>
              <a:t>»</a:t>
            </a: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pPr>
              <a:lnSpc>
                <a:spcPct val="100000"/>
              </a:lnSpc>
            </a:pPr>
            <a:r>
              <a:rPr lang="de-CH" sz="1500" dirty="0" smtClean="0">
                <a:solidFill>
                  <a:schemeClr val="tx1"/>
                </a:solidFill>
              </a:rPr>
              <a:t>Quelle (Bild): GTA Online</a:t>
            </a:r>
            <a:r>
              <a:rPr lang="de-CH" sz="800" dirty="0" smtClean="0">
                <a:solidFill>
                  <a:schemeClr val="tx1"/>
                </a:solidFill>
              </a:rPr>
              <a:t>								</a:t>
            </a:r>
            <a:r>
              <a:rPr lang="de-CH" sz="1500" dirty="0" smtClean="0">
                <a:solidFill>
                  <a:schemeClr val="tx1"/>
                </a:solidFill>
              </a:rPr>
              <a:t>Quelle (Bild): Roblox.com</a:t>
            </a:r>
            <a:endParaRPr lang="de-CH" sz="15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7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</a:t>
            </a:r>
            <a:r>
              <a:rPr lang="de-CH" dirty="0"/>
              <a:t>– </a:t>
            </a:r>
            <a:r>
              <a:rPr lang="de-CH" dirty="0" smtClean="0"/>
              <a:t>Anwendungsbeispiele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pic>
        <p:nvPicPr>
          <p:cNvPr id="1026" name="Picture 2" descr="https://img.chmedia.ch/2022/08/17/6d765e8a-834e-4061-97f0-cffccd93a53f.jpeg?width=654&amp;height=367&amp;fit=bounds&amp;quality=75&amp;auto=webp&amp;crop=1334,750,x0,y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40" y="2285347"/>
            <a:ext cx="2964878" cy="166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assetsio.reedpopcdn.com/roblox_poGuVlz.jpg?width=1920&amp;height=1920&amp;fit=bounds&amp;quality=80&amp;format=jpg&amp;auto=web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46" y="2010610"/>
            <a:ext cx="3545275" cy="221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24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de-CH" sz="1700" dirty="0" smtClean="0"/>
              <a:t>Interfaces für Service Public (Seoul als Beispiel):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pPr>
              <a:lnSpc>
                <a:spcPct val="100000"/>
              </a:lnSpc>
            </a:pPr>
            <a:endParaRPr lang="de-CH" sz="6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600" dirty="0" smtClean="0">
                <a:solidFill>
                  <a:schemeClr val="tx1"/>
                </a:solidFill>
              </a:rPr>
              <a:t>Quelle (Bild): </a:t>
            </a:r>
            <a:r>
              <a:rPr lang="de-CH" sz="600" dirty="0" err="1" smtClean="0">
                <a:solidFill>
                  <a:schemeClr val="tx1"/>
                </a:solidFill>
              </a:rPr>
              <a:t>Forkast</a:t>
            </a:r>
            <a:r>
              <a:rPr lang="de-CH" sz="600" dirty="0" smtClean="0">
                <a:solidFill>
                  <a:schemeClr val="tx1"/>
                </a:solidFill>
              </a:rPr>
              <a:t> Limited</a:t>
            </a:r>
            <a:endParaRPr lang="de-CH" sz="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8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</a:t>
            </a:r>
            <a:r>
              <a:rPr lang="de-CH" dirty="0"/>
              <a:t>– </a:t>
            </a:r>
            <a:r>
              <a:rPr lang="de-CH" dirty="0" smtClean="0"/>
              <a:t>Anwendungsbeispiele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52" y="2426987"/>
            <a:ext cx="4777350" cy="3583012"/>
          </a:xfrm>
          <a:prstGeom prst="rect">
            <a:avLst/>
          </a:prstGeom>
        </p:spPr>
      </p:pic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1748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97476"/>
            <a:ext cx="7883260" cy="4314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Interfaces für eCommerce: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r>
              <a:rPr lang="de-CH" sz="600" dirty="0" smtClean="0">
                <a:solidFill>
                  <a:schemeClr val="tx1"/>
                </a:solidFill>
              </a:rPr>
              <a:t>Quelle </a:t>
            </a:r>
            <a:r>
              <a:rPr lang="de-CH" sz="600" dirty="0">
                <a:solidFill>
                  <a:schemeClr val="tx1"/>
                </a:solidFill>
              </a:rPr>
              <a:t>(Bild): </a:t>
            </a:r>
            <a:r>
              <a:rPr lang="de-CH" sz="600" dirty="0" err="1">
                <a:solidFill>
                  <a:schemeClr val="tx1"/>
                </a:solidFill>
              </a:rPr>
              <a:t>GlobalData</a:t>
            </a:r>
            <a:r>
              <a:rPr lang="de-CH" sz="600" dirty="0">
                <a:solidFill>
                  <a:schemeClr val="tx1"/>
                </a:solidFill>
              </a:rPr>
              <a:t> </a:t>
            </a:r>
            <a:r>
              <a:rPr lang="de-CH" sz="600" dirty="0" err="1">
                <a:solidFill>
                  <a:schemeClr val="tx1"/>
                </a:solidFill>
              </a:rPr>
              <a:t>plc</a:t>
            </a:r>
            <a:endParaRPr lang="de-CH" sz="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9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</a:t>
            </a:r>
            <a:r>
              <a:rPr lang="de-CH" dirty="0"/>
              <a:t>– </a:t>
            </a:r>
            <a:r>
              <a:rPr lang="de-CH" dirty="0" smtClean="0"/>
              <a:t>Anwendungsbeispiele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40" y="2462474"/>
            <a:ext cx="5080000" cy="3384550"/>
          </a:xfrm>
          <a:prstGeom prst="rect">
            <a:avLst/>
          </a:prstGeom>
        </p:spPr>
      </p:pic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400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97476"/>
            <a:ext cx="7883260" cy="443783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de-CH" sz="2600" dirty="0" smtClean="0"/>
              <a:t>Im Prinzip alles, was im Rahmen des Interface abgebildet werden kann: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 smtClean="0">
                <a:solidFill>
                  <a:schemeClr val="tx1"/>
                </a:solidFill>
              </a:rPr>
              <a:t>Werbung </a:t>
            </a:r>
            <a:r>
              <a:rPr lang="de-CH" sz="1900" dirty="0">
                <a:solidFill>
                  <a:schemeClr val="tx1"/>
                </a:solidFill>
              </a:rPr>
              <a:t>(Showrooms, Produktdemonstrationen)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Soziale Netzwerke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Gaming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Bildung/Schulungen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Meetings/Remote Work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Customer </a:t>
            </a:r>
            <a:r>
              <a:rPr lang="de-CH" sz="1900" dirty="0" smtClean="0">
                <a:solidFill>
                  <a:schemeClr val="tx1"/>
                </a:solidFill>
              </a:rPr>
              <a:t>Service, z.B. auch Beratung durch Anwaltskanzleien, Bank- und Börsengeschäfte etc.</a:t>
            </a:r>
            <a:endParaRPr lang="de-CH" sz="1900" dirty="0">
              <a:solidFill>
                <a:schemeClr val="tx1"/>
              </a:solidFill>
            </a:endParaRP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Neue Kunstformen/Ausstellungen</a:t>
            </a:r>
          </a:p>
          <a:p>
            <a:pPr marL="702900" lvl="2" indent="-342900">
              <a:lnSpc>
                <a:spcPct val="160000"/>
              </a:lnSpc>
            </a:pPr>
            <a:r>
              <a:rPr lang="de-CH" sz="1900" dirty="0">
                <a:solidFill>
                  <a:schemeClr val="tx1"/>
                </a:solidFill>
              </a:rPr>
              <a:t>Veranstaltungen (Konzerte, Sport)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sz="120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das Metaverse</a:t>
            </a:r>
            <a:r>
              <a:rPr lang="de-CH" dirty="0" smtClean="0"/>
              <a:t>? </a:t>
            </a:r>
            <a:r>
              <a:rPr lang="de-CH" dirty="0"/>
              <a:t>– Anwendungsbeispiele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9244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Was sind Assets im Metaverse?</a:t>
            </a:r>
            <a:endParaRPr lang="de-CH" sz="1600" dirty="0"/>
          </a:p>
          <a:p>
            <a:pPr indent="-342900">
              <a:lnSpc>
                <a:spcPct val="140000"/>
              </a:lnSpc>
            </a:pPr>
            <a:r>
              <a:rPr lang="de-CH" sz="1400" dirty="0">
                <a:solidFill>
                  <a:schemeClr val="tx1"/>
                </a:solidFill>
              </a:rPr>
              <a:t>Bekannteste: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>
                <a:solidFill>
                  <a:schemeClr val="tx1"/>
                </a:solidFill>
              </a:rPr>
              <a:t>Virtual Real Estate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>
                <a:solidFill>
                  <a:schemeClr val="tx1"/>
                </a:solidFill>
              </a:rPr>
              <a:t>Digital </a:t>
            </a:r>
            <a:r>
              <a:rPr lang="de-CH" sz="1200" dirty="0" err="1">
                <a:solidFill>
                  <a:schemeClr val="tx1"/>
                </a:solidFill>
              </a:rPr>
              <a:t>Goods</a:t>
            </a:r>
            <a:endParaRPr lang="de-CH" sz="1200" dirty="0">
              <a:solidFill>
                <a:schemeClr val="tx1"/>
              </a:solidFill>
            </a:endParaRPr>
          </a:p>
          <a:p>
            <a:pPr marL="702900" lvl="2" indent="-342900">
              <a:lnSpc>
                <a:spcPct val="140000"/>
              </a:lnSpc>
            </a:pPr>
            <a:r>
              <a:rPr lang="de-CH" sz="1200" dirty="0">
                <a:solidFill>
                  <a:schemeClr val="tx1"/>
                </a:solidFill>
              </a:rPr>
              <a:t>Kunst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>
                <a:solidFill>
                  <a:schemeClr val="tx1"/>
                </a:solidFill>
              </a:rPr>
              <a:t>Avatare/Gestaltungselemente für Avatare und virtuelle Gegenstände (</a:t>
            </a:r>
            <a:r>
              <a:rPr lang="de-CH" sz="1200" dirty="0" err="1">
                <a:solidFill>
                  <a:schemeClr val="tx1"/>
                </a:solidFill>
              </a:rPr>
              <a:t>Cosmetics</a:t>
            </a:r>
            <a:r>
              <a:rPr lang="de-CH" sz="1200" dirty="0">
                <a:solidFill>
                  <a:schemeClr val="tx1"/>
                </a:solidFill>
              </a:rPr>
              <a:t>)</a:t>
            </a:r>
          </a:p>
          <a:p>
            <a:pPr indent="-342900">
              <a:lnSpc>
                <a:spcPct val="140000"/>
              </a:lnSpc>
            </a:pPr>
            <a:r>
              <a:rPr lang="de-CH" sz="1400" dirty="0">
                <a:solidFill>
                  <a:schemeClr val="tx1"/>
                </a:solidFill>
              </a:rPr>
              <a:t>Künftig: Alles, was technisch (und rechtlich) abgebildet werden kann, </a:t>
            </a:r>
            <a:r>
              <a:rPr lang="de-CH" sz="1400" dirty="0" err="1">
                <a:solidFill>
                  <a:schemeClr val="tx1"/>
                </a:solidFill>
              </a:rPr>
              <a:t>z.B</a:t>
            </a:r>
            <a:r>
              <a:rPr lang="de-CH" sz="1400" dirty="0">
                <a:solidFill>
                  <a:schemeClr val="tx1"/>
                </a:solidFill>
              </a:rPr>
              <a:t>: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>
                <a:solidFill>
                  <a:schemeClr val="tx1"/>
                </a:solidFill>
              </a:rPr>
              <a:t>Elemente des virtuellen Raums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Verknüpfung mit der realen Welt durch Abbildung von Rechten </a:t>
            </a:r>
            <a:r>
              <a:rPr lang="de-CH" sz="1200" dirty="0">
                <a:solidFill>
                  <a:schemeClr val="tx1"/>
                </a:solidFill>
              </a:rPr>
              <a:t>(Effekten, Forderungen, Gesellschaftsmitgliedschaften etc</a:t>
            </a:r>
            <a:r>
              <a:rPr lang="de-CH" sz="1200" dirty="0" smtClean="0">
                <a:solidFill>
                  <a:schemeClr val="tx1"/>
                </a:solidFill>
              </a:rPr>
              <a:t>.) bzw. Rechte an physischen Sachen</a:t>
            </a:r>
            <a:endParaRPr lang="de-CH" sz="1200" dirty="0">
              <a:solidFill>
                <a:schemeClr val="tx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Anwendungsbeispiele von Assets im Metaverse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11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5958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709613" y="1991170"/>
            <a:ext cx="7805736" cy="4374704"/>
          </a:xfrm>
        </p:spPr>
        <p:txBody>
          <a:bodyPr>
            <a:normAutofit/>
          </a:bodyPr>
          <a:lstStyle/>
          <a:p>
            <a:r>
              <a:rPr lang="de-CH" sz="1600" dirty="0" smtClean="0">
                <a:solidFill>
                  <a:srgbClr val="DC5F41"/>
                </a:solidFill>
              </a:rPr>
              <a:t>Welche Eigenschaften können Assets </a:t>
            </a:r>
            <a:r>
              <a:rPr lang="de-CH" sz="1600" dirty="0">
                <a:solidFill>
                  <a:srgbClr val="DC5F41"/>
                </a:solidFill>
              </a:rPr>
              <a:t>im </a:t>
            </a:r>
            <a:r>
              <a:rPr lang="de-CH" sz="1600" dirty="0" smtClean="0">
                <a:solidFill>
                  <a:srgbClr val="DC5F41"/>
                </a:solidFill>
              </a:rPr>
              <a:t>Metaverse haben?</a:t>
            </a:r>
            <a:endParaRPr lang="de-CH" sz="1600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400" dirty="0"/>
              <a:t>Mögliche Eigenschaften: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Fungibilität (d.h. Austauschbarkeit)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>
                <a:sym typeface="Wingdings" panose="05000000000000000000" pitchFamily="2" charset="2"/>
              </a:rPr>
              <a:t>Nützlichkeit (+)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>
                <a:sym typeface="Wingdings" panose="05000000000000000000" pitchFamily="2" charset="2"/>
              </a:rPr>
              <a:t>Übertragbarkeit </a:t>
            </a:r>
            <a:r>
              <a:rPr lang="de-CH" sz="1200" dirty="0"/>
              <a:t>(+/-)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Knappheit (+/-)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CH" sz="16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400" dirty="0"/>
              <a:t>Insbesondere für die Zwecke der Präsentation: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Exklusiv (Dritte können ausgeschlossen werden)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 err="1"/>
              <a:t>Rival</a:t>
            </a:r>
            <a:r>
              <a:rPr lang="de-CH" sz="1200" dirty="0"/>
              <a:t> (Ausschluss der Nutzung durch Dritte)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Keine Körperlichkeit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12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Eigenschaften von Assets im Metaverse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1290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1923621"/>
            <a:ext cx="7813675" cy="4314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Bisherige Umsetzung in «Metaverses»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13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195" y="1923621"/>
            <a:ext cx="6845387" cy="3600000"/>
          </a:xfrm>
          <a:prstGeom prst="rect">
            <a:avLst/>
          </a:prstGeom>
        </p:spPr>
      </p:pic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784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Allgemein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Privat betriebene Plattformen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Interoperabilität als Zielsetzung der Plattformen für ein gesamtheitliches Metaverse </a:t>
            </a:r>
          </a:p>
          <a:p>
            <a:pPr marL="702900" lvl="2" indent="-342900"/>
            <a:r>
              <a:rPr lang="de-CH" sz="1200" dirty="0" smtClean="0">
                <a:solidFill>
                  <a:schemeClr val="tx1"/>
                </a:solidFill>
              </a:rPr>
              <a:t>Umsetzung unterschiedlich weit </a:t>
            </a:r>
          </a:p>
          <a:p>
            <a:pPr marL="702900" lvl="2" indent="-342900"/>
            <a:r>
              <a:rPr lang="de-CH" sz="1200" dirty="0">
                <a:solidFill>
                  <a:schemeClr val="tx1"/>
                </a:solidFill>
              </a:rPr>
              <a:t>«Terms of Service» als Nadelöhr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de-CH" sz="1600" b="1" dirty="0" smtClean="0">
                <a:solidFill>
                  <a:schemeClr val="tx1"/>
                </a:solidFill>
              </a:rPr>
              <a:t>Gegenstände im Metaverse werden wie «Assets» behandelt </a:t>
            </a:r>
          </a:p>
          <a:p>
            <a:pPr algn="ctr">
              <a:lnSpc>
                <a:spcPct val="100000"/>
              </a:lnSpc>
            </a:pPr>
            <a:r>
              <a:rPr lang="de-CH" sz="1600" b="1" dirty="0" smtClean="0">
                <a:solidFill>
                  <a:schemeClr val="tx1"/>
                </a:solidFill>
              </a:rPr>
              <a:t>– zu Recht?</a:t>
            </a:r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</a:t>
            </a:r>
            <a:r>
              <a:rPr lang="de-CH" dirty="0" smtClean="0"/>
              <a:t>in «Metaverses»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14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6675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58196"/>
            <a:ext cx="7883260" cy="4345202"/>
          </a:xfrm>
        </p:spPr>
        <p:txBody>
          <a:bodyPr/>
          <a:lstStyle/>
          <a:p>
            <a:r>
              <a:rPr lang="de-CH" sz="1600" dirty="0" err="1" smtClean="0"/>
              <a:t>Roblox</a:t>
            </a:r>
            <a:endParaRPr lang="de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Offene Onlineplattform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Plattformübergreifend  nutzbar</a:t>
            </a:r>
            <a:br>
              <a:rPr lang="de-CH" sz="1400" dirty="0">
                <a:solidFill>
                  <a:schemeClr val="tx1"/>
                </a:solidFill>
              </a:rPr>
            </a:br>
            <a:r>
              <a:rPr lang="de-CH" sz="1400" dirty="0">
                <a:solidFill>
                  <a:schemeClr val="tx1"/>
                </a:solidFill>
              </a:rPr>
              <a:t>(z.B. Smartphone, PC, Konsolen)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Developer können Inhalte produzieren (insb. Spiele) und auf der Plattform vertreiben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In-Game Währung «</a:t>
            </a:r>
            <a:r>
              <a:rPr lang="de-CH" sz="1400" dirty="0" err="1">
                <a:solidFill>
                  <a:schemeClr val="tx1"/>
                </a:solidFill>
              </a:rPr>
              <a:t>Robux</a:t>
            </a:r>
            <a:r>
              <a:rPr lang="de-CH" sz="1400" dirty="0">
                <a:solidFill>
                  <a:schemeClr val="tx1"/>
                </a:solidFill>
              </a:rPr>
              <a:t>» für Kauf/Verkauf von </a:t>
            </a:r>
            <a:r>
              <a:rPr lang="de-CH" sz="1400" dirty="0" smtClean="0">
                <a:solidFill>
                  <a:schemeClr val="tx1"/>
                </a:solidFill>
              </a:rPr>
              <a:t>Inhalten</a:t>
            </a:r>
          </a:p>
          <a:p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15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Bisherige Umsetzung </a:t>
            </a:r>
            <a:r>
              <a:rPr lang="de-CH" dirty="0" smtClean="0"/>
              <a:t>in </a:t>
            </a:r>
            <a:r>
              <a:rPr lang="de-CH" dirty="0"/>
              <a:t>«Metaverses</a:t>
            </a:r>
            <a:r>
              <a:rPr lang="de-CH" dirty="0" smtClean="0"/>
              <a:t>»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71641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2009954"/>
            <a:ext cx="7883260" cy="42934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The </a:t>
            </a:r>
            <a:r>
              <a:rPr lang="de-CH" sz="1600" dirty="0" err="1" smtClean="0"/>
              <a:t>Sandbox</a:t>
            </a:r>
            <a:r>
              <a:rPr lang="de-CH" sz="1600" dirty="0" smtClean="0"/>
              <a:t>/</a:t>
            </a:r>
            <a:r>
              <a:rPr lang="de-CH" sz="1600" dirty="0" err="1" smtClean="0"/>
              <a:t>Decentraland</a:t>
            </a:r>
            <a:r>
              <a:rPr lang="de-CH" sz="1600" dirty="0" smtClean="0"/>
              <a:t>/</a:t>
            </a:r>
            <a:r>
              <a:rPr lang="de-CH" sz="1600" dirty="0" err="1" smtClean="0"/>
              <a:t>Ariva</a:t>
            </a:r>
            <a:endParaRPr lang="de-CH" sz="1600" dirty="0"/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</a:rPr>
              <a:t>Blockchain</a:t>
            </a:r>
            <a:r>
              <a:rPr lang="de-CH" sz="1400" dirty="0">
                <a:solidFill>
                  <a:schemeClr val="tx1"/>
                </a:solidFill>
              </a:rPr>
              <a:t>-Basierte (dezentralisierte) offene Gaming Plattformen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Eigene Währungen in Form von technisch verknappten Utility Token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Kauf/Verkauf von technisch verknappten LAND-Token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solidFill>
                  <a:schemeClr val="tx1"/>
                </a:solidFill>
              </a:rPr>
              <a:t>Kauf/Verkauf von </a:t>
            </a:r>
            <a:r>
              <a:rPr lang="de-CH" sz="1400" dirty="0" err="1">
                <a:solidFill>
                  <a:schemeClr val="tx1"/>
                </a:solidFill>
              </a:rPr>
              <a:t>Cosmetics</a:t>
            </a:r>
            <a:r>
              <a:rPr lang="de-CH" sz="1400" dirty="0">
                <a:solidFill>
                  <a:schemeClr val="tx1"/>
                </a:solidFill>
              </a:rPr>
              <a:t> oder Spielinhalten</a:t>
            </a:r>
          </a:p>
          <a:p>
            <a:pPr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1600" dirty="0" smtClean="0"/>
              <a:t>Weitere :</a:t>
            </a:r>
            <a:endParaRPr lang="de-CH" sz="1600" dirty="0"/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</a:rPr>
              <a:t>Tangra</a:t>
            </a:r>
            <a:r>
              <a:rPr lang="de-CH" sz="1400" dirty="0">
                <a:solidFill>
                  <a:schemeClr val="tx1"/>
                </a:solidFill>
              </a:rPr>
              <a:t>: Konferenzräume/Anlässe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</a:rPr>
              <a:t>HyperNation</a:t>
            </a:r>
            <a:r>
              <a:rPr lang="de-CH" sz="1400" dirty="0">
                <a:solidFill>
                  <a:schemeClr val="tx1"/>
                </a:solidFill>
              </a:rPr>
              <a:t>: Dezentrale «Nation» im Metaverse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de-CH" sz="1400" dirty="0" err="1">
                <a:solidFill>
                  <a:schemeClr val="tx1"/>
                </a:solidFill>
              </a:rPr>
              <a:t>Metahero</a:t>
            </a:r>
            <a:r>
              <a:rPr lang="de-CH" sz="1400" dirty="0">
                <a:solidFill>
                  <a:schemeClr val="tx1"/>
                </a:solidFill>
              </a:rPr>
              <a:t>: 3D-Körperscans zur Erstellung von Avataren</a:t>
            </a:r>
          </a:p>
          <a:p>
            <a:pPr>
              <a:lnSpc>
                <a:spcPct val="100000"/>
              </a:lnSpc>
            </a:pPr>
            <a:r>
              <a:rPr lang="de-CH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16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</a:t>
            </a:r>
            <a:r>
              <a:rPr lang="de-CH" dirty="0" smtClean="0"/>
              <a:t>in </a:t>
            </a:r>
            <a:r>
              <a:rPr lang="de-CH" dirty="0"/>
              <a:t>«Metaverses</a:t>
            </a:r>
            <a:r>
              <a:rPr lang="de-CH" dirty="0" smtClean="0"/>
              <a:t>»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4829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23692"/>
            <a:ext cx="7883260" cy="4388332"/>
          </a:xfrm>
        </p:spPr>
        <p:txBody>
          <a:bodyPr>
            <a:normAutofit/>
          </a:bodyPr>
          <a:lstStyle/>
          <a:p>
            <a:r>
              <a:rPr lang="de-CH" sz="1600" dirty="0" err="1" smtClean="0"/>
              <a:t>Roblox</a:t>
            </a:r>
            <a:endParaRPr lang="de-CH" sz="1600" dirty="0" smtClean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Rechte an selbst designten Gegenständen/Kreationen?</a:t>
            </a:r>
          </a:p>
          <a:p>
            <a:pPr algn="ctr">
              <a:lnSpc>
                <a:spcPct val="10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«</a:t>
            </a:r>
            <a:r>
              <a:rPr lang="de-CH" sz="1200" dirty="0" err="1" smtClean="0">
                <a:solidFill>
                  <a:schemeClr val="tx1"/>
                </a:solidFill>
              </a:rPr>
              <a:t>Creator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retains</a:t>
            </a:r>
            <a:r>
              <a:rPr lang="de-CH" sz="1200" dirty="0" smtClean="0">
                <a:solidFill>
                  <a:schemeClr val="tx1"/>
                </a:solidFill>
              </a:rPr>
              <a:t> all </a:t>
            </a:r>
            <a:r>
              <a:rPr lang="de-CH" sz="1200" dirty="0" err="1" smtClean="0">
                <a:solidFill>
                  <a:schemeClr val="tx1"/>
                </a:solidFill>
              </a:rPr>
              <a:t>copyrights</a:t>
            </a:r>
            <a:r>
              <a:rPr lang="de-CH" sz="1200" dirty="0" smtClean="0">
                <a:solidFill>
                  <a:schemeClr val="tx1"/>
                </a:solidFill>
              </a:rPr>
              <a:t> […] in </a:t>
            </a:r>
            <a:r>
              <a:rPr lang="de-CH" sz="1200" dirty="0" err="1" smtClean="0">
                <a:solidFill>
                  <a:schemeClr val="tx1"/>
                </a:solidFill>
              </a:rPr>
              <a:t>any</a:t>
            </a:r>
            <a:r>
              <a:rPr lang="de-CH" sz="1200" dirty="0" smtClean="0">
                <a:solidFill>
                  <a:schemeClr val="tx1"/>
                </a:solidFill>
              </a:rPr>
              <a:t> User </a:t>
            </a:r>
            <a:r>
              <a:rPr lang="de-CH" sz="1200" dirty="0" err="1" smtClean="0">
                <a:solidFill>
                  <a:schemeClr val="tx1"/>
                </a:solidFill>
              </a:rPr>
              <a:t>Generated</a:t>
            </a:r>
            <a:r>
              <a:rPr lang="de-CH" sz="1200" dirty="0" smtClean="0">
                <a:solidFill>
                  <a:schemeClr val="tx1"/>
                </a:solidFill>
              </a:rPr>
              <a:t> Content»</a:t>
            </a:r>
          </a:p>
          <a:p>
            <a:pPr algn="ctr">
              <a:lnSpc>
                <a:spcPct val="100000"/>
              </a:lnSpc>
            </a:pPr>
            <a:endParaRPr lang="de-CH" sz="12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sz="12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Rechte an erworbenen Inhalten?</a:t>
            </a:r>
          </a:p>
          <a:p>
            <a:pPr algn="ctr">
              <a:lnSpc>
                <a:spcPct val="10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«</a:t>
            </a:r>
            <a:r>
              <a:rPr lang="de-CH" sz="1200" b="1" dirty="0" smtClean="0">
                <a:solidFill>
                  <a:schemeClr val="tx1"/>
                </a:solidFill>
              </a:rPr>
              <a:t>Virtual Content </a:t>
            </a:r>
            <a:r>
              <a:rPr lang="de-CH" sz="1200" b="1" dirty="0" err="1" smtClean="0">
                <a:solidFill>
                  <a:schemeClr val="tx1"/>
                </a:solidFill>
              </a:rPr>
              <a:t>has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no</a:t>
            </a:r>
            <a:r>
              <a:rPr lang="de-CH" sz="1200" b="1" dirty="0" smtClean="0">
                <a:solidFill>
                  <a:schemeClr val="tx1"/>
                </a:solidFill>
              </a:rPr>
              <a:t> real </a:t>
            </a:r>
            <a:r>
              <a:rPr lang="de-CH" sz="1200" b="1" dirty="0" err="1" smtClean="0">
                <a:solidFill>
                  <a:schemeClr val="tx1"/>
                </a:solidFill>
              </a:rPr>
              <a:t>world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equivalent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value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and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you</a:t>
            </a:r>
            <a:r>
              <a:rPr lang="de-CH" sz="1200" b="1" dirty="0" smtClean="0">
                <a:solidFill>
                  <a:schemeClr val="tx1"/>
                </a:solidFill>
              </a:rPr>
              <a:t> do not </a:t>
            </a:r>
            <a:r>
              <a:rPr lang="de-CH" sz="1200" b="1" dirty="0" err="1" smtClean="0">
                <a:solidFill>
                  <a:schemeClr val="tx1"/>
                </a:solidFill>
              </a:rPr>
              <a:t>acquire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any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b="1" dirty="0" err="1" smtClean="0">
                <a:solidFill>
                  <a:schemeClr val="tx1"/>
                </a:solidFill>
              </a:rPr>
              <a:t>enforceable</a:t>
            </a:r>
            <a:r>
              <a:rPr lang="de-CH" sz="1200" b="1" dirty="0" smtClean="0">
                <a:solidFill>
                  <a:schemeClr val="tx1"/>
                </a:solidFill>
              </a:rPr>
              <a:t> legal </a:t>
            </a:r>
            <a:r>
              <a:rPr lang="de-CH" sz="1200" b="1" dirty="0" err="1" smtClean="0">
                <a:solidFill>
                  <a:schemeClr val="tx1"/>
                </a:solidFill>
              </a:rPr>
              <a:t>rights</a:t>
            </a:r>
            <a:r>
              <a:rPr lang="de-CH" sz="1200" b="1" dirty="0" smtClean="0">
                <a:solidFill>
                  <a:schemeClr val="tx1"/>
                </a:solidFill>
              </a:rPr>
              <a:t> </a:t>
            </a:r>
            <a:r>
              <a:rPr lang="de-CH" sz="1200" dirty="0" smtClean="0">
                <a:solidFill>
                  <a:schemeClr val="tx1"/>
                </a:solidFill>
              </a:rPr>
              <a:t>in </a:t>
            </a:r>
            <a:r>
              <a:rPr lang="de-CH" sz="1200" dirty="0" err="1" smtClean="0">
                <a:solidFill>
                  <a:schemeClr val="tx1"/>
                </a:solidFill>
              </a:rPr>
              <a:t>and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to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any</a:t>
            </a:r>
            <a:r>
              <a:rPr lang="de-CH" sz="1200" dirty="0" smtClean="0">
                <a:solidFill>
                  <a:schemeClr val="tx1"/>
                </a:solidFill>
              </a:rPr>
              <a:t> Virtual Content»</a:t>
            </a:r>
          </a:p>
          <a:p>
            <a:pPr algn="ctr">
              <a:lnSpc>
                <a:spcPct val="100000"/>
              </a:lnSpc>
            </a:pPr>
            <a:endParaRPr lang="de-CH" sz="12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sz="14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 zur Nutzung der Plattform?</a:t>
            </a:r>
          </a:p>
          <a:p>
            <a:pPr algn="ctr">
              <a:lnSpc>
                <a:spcPct val="10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«</a:t>
            </a:r>
            <a:r>
              <a:rPr lang="de-CH" sz="1200" dirty="0" err="1">
                <a:solidFill>
                  <a:schemeClr val="tx1"/>
                </a:solidFill>
              </a:rPr>
              <a:t>Roblox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reserves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the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right</a:t>
            </a:r>
            <a:r>
              <a:rPr lang="de-CH" sz="1200" dirty="0" smtClean="0">
                <a:solidFill>
                  <a:schemeClr val="tx1"/>
                </a:solidFill>
              </a:rPr>
              <a:t>, in </a:t>
            </a:r>
            <a:r>
              <a:rPr lang="de-CH" sz="1200" dirty="0" err="1" smtClean="0">
                <a:solidFill>
                  <a:schemeClr val="tx1"/>
                </a:solidFill>
              </a:rPr>
              <a:t>its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sole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discretion</a:t>
            </a:r>
            <a:r>
              <a:rPr lang="de-CH" sz="1200" dirty="0" smtClean="0">
                <a:solidFill>
                  <a:schemeClr val="tx1"/>
                </a:solidFill>
              </a:rPr>
              <a:t>, </a:t>
            </a:r>
            <a:r>
              <a:rPr lang="de-CH" sz="1200" dirty="0" err="1" smtClean="0">
                <a:solidFill>
                  <a:schemeClr val="tx1"/>
                </a:solidFill>
              </a:rPr>
              <a:t>to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terminate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or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suspend</a:t>
            </a:r>
            <a:r>
              <a:rPr lang="de-CH" sz="1200" dirty="0" smtClean="0">
                <a:solidFill>
                  <a:schemeClr val="tx1"/>
                </a:solidFill>
              </a:rPr>
              <a:t> (i) </a:t>
            </a:r>
            <a:r>
              <a:rPr lang="de-CH" sz="1200" dirty="0" err="1" smtClean="0">
                <a:solidFill>
                  <a:schemeClr val="tx1"/>
                </a:solidFill>
              </a:rPr>
              <a:t>your</a:t>
            </a:r>
            <a:r>
              <a:rPr lang="de-CH" sz="1200" dirty="0" smtClean="0">
                <a:solidFill>
                  <a:schemeClr val="tx1"/>
                </a:solidFill>
              </a:rPr>
              <a:t> Account </a:t>
            </a:r>
            <a:r>
              <a:rPr lang="de-CH" sz="1200" dirty="0" err="1" smtClean="0">
                <a:solidFill>
                  <a:schemeClr val="tx1"/>
                </a:solidFill>
              </a:rPr>
              <a:t>and</a:t>
            </a:r>
            <a:r>
              <a:rPr lang="de-CH" sz="1200" dirty="0" smtClean="0">
                <a:solidFill>
                  <a:schemeClr val="tx1"/>
                </a:solidFill>
              </a:rPr>
              <a:t> (ii) </a:t>
            </a:r>
            <a:r>
              <a:rPr lang="de-CH" sz="1200" dirty="0" err="1" smtClean="0">
                <a:solidFill>
                  <a:schemeClr val="tx1"/>
                </a:solidFill>
              </a:rPr>
              <a:t>your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right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to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use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and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access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the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Roblox</a:t>
            </a:r>
            <a:r>
              <a:rPr lang="de-CH" sz="1200" dirty="0" smtClean="0">
                <a:solidFill>
                  <a:schemeClr val="tx1"/>
                </a:solidFill>
              </a:rPr>
              <a:t> Services […], </a:t>
            </a:r>
            <a:r>
              <a:rPr lang="de-CH" sz="1200" dirty="0" err="1" smtClean="0">
                <a:solidFill>
                  <a:schemeClr val="tx1"/>
                </a:solidFill>
              </a:rPr>
              <a:t>including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without</a:t>
            </a:r>
            <a:r>
              <a:rPr lang="de-CH" sz="1200" dirty="0" smtClean="0">
                <a:solidFill>
                  <a:schemeClr val="tx1"/>
                </a:solidFill>
              </a:rPr>
              <a:t> </a:t>
            </a:r>
            <a:r>
              <a:rPr lang="de-CH" sz="1200" dirty="0" err="1" smtClean="0">
                <a:solidFill>
                  <a:schemeClr val="tx1"/>
                </a:solidFill>
              </a:rPr>
              <a:t>limitation</a:t>
            </a:r>
            <a:r>
              <a:rPr lang="de-CH" sz="1200" dirty="0" smtClean="0">
                <a:solidFill>
                  <a:schemeClr val="tx1"/>
                </a:solidFill>
              </a:rPr>
              <a:t> […] Virtual Items.»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17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Bisherige Umsetzung </a:t>
            </a:r>
            <a:r>
              <a:rPr lang="de-CH" dirty="0" smtClean="0"/>
              <a:t>in </a:t>
            </a:r>
            <a:r>
              <a:rPr lang="de-CH" dirty="0"/>
              <a:t>«Metaverses</a:t>
            </a:r>
            <a:r>
              <a:rPr lang="de-CH" dirty="0" smtClean="0"/>
              <a:t>»</a:t>
            </a:r>
            <a:r>
              <a:rPr lang="de-CH" dirty="0"/>
              <a:t> (</a:t>
            </a:r>
            <a:r>
              <a:rPr lang="de-CH" dirty="0" err="1"/>
              <a:t>ToS</a:t>
            </a:r>
            <a:r>
              <a:rPr lang="de-CH" dirty="0" smtClean="0"/>
              <a:t>)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5110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1992702"/>
            <a:ext cx="7883260" cy="431932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The </a:t>
            </a:r>
            <a:r>
              <a:rPr lang="de-CH" sz="1600" dirty="0" err="1" smtClean="0"/>
              <a:t>Sandbox</a:t>
            </a:r>
            <a:endParaRPr lang="de-CH" sz="1600" dirty="0" smtClean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Rechte an erworbenen Inhalten?</a:t>
            </a:r>
          </a:p>
          <a:p>
            <a:pPr algn="ctr">
              <a:lnSpc>
                <a:spcPct val="10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«</a:t>
            </a:r>
            <a:r>
              <a:rPr lang="en-US" sz="1200" dirty="0" smtClean="0">
                <a:solidFill>
                  <a:schemeClr val="tx1"/>
                </a:solidFill>
              </a:rPr>
              <a:t>Except </a:t>
            </a:r>
            <a:r>
              <a:rPr lang="en-US" sz="1200" dirty="0">
                <a:solidFill>
                  <a:schemeClr val="tx1"/>
                </a:solidFill>
              </a:rPr>
              <a:t>as otherwise set forth in these Terms, </a:t>
            </a:r>
            <a:r>
              <a:rPr lang="en-US" sz="1200" b="1" dirty="0">
                <a:solidFill>
                  <a:schemeClr val="tx1"/>
                </a:solidFill>
              </a:rPr>
              <a:t>you remain the owner of your Assets and Games at all times</a:t>
            </a:r>
            <a:r>
              <a:rPr lang="en-US" sz="1200" dirty="0">
                <a:solidFill>
                  <a:schemeClr val="tx1"/>
                </a:solidFill>
              </a:rPr>
              <a:t>, and TSB does not claim any ownership rights in your Assets and </a:t>
            </a:r>
            <a:r>
              <a:rPr lang="en-US" sz="1200" dirty="0" smtClean="0">
                <a:solidFill>
                  <a:schemeClr val="tx1"/>
                </a:solidFill>
              </a:rPr>
              <a:t>Games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</a:p>
          <a:p>
            <a:pPr algn="ctr">
              <a:lnSpc>
                <a:spcPct val="100000"/>
              </a:lnSpc>
            </a:pPr>
            <a:endParaRPr lang="de-CH" sz="12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sz="12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 zur Nutzung der Plattform?</a:t>
            </a:r>
          </a:p>
          <a:p>
            <a:pPr algn="ctr">
              <a:lnSpc>
                <a:spcPct val="100000"/>
              </a:lnSpc>
            </a:pPr>
            <a:r>
              <a:rPr lang="de-CH" sz="1200" dirty="0" smtClean="0">
                <a:solidFill>
                  <a:schemeClr val="tx1"/>
                </a:solidFill>
              </a:rPr>
              <a:t>«</a:t>
            </a:r>
            <a:r>
              <a:rPr lang="en-US" sz="1200" dirty="0" smtClean="0">
                <a:solidFill>
                  <a:schemeClr val="tx1"/>
                </a:solidFill>
              </a:rPr>
              <a:t>TSB </a:t>
            </a:r>
            <a:r>
              <a:rPr lang="en-US" sz="1200" dirty="0">
                <a:solidFill>
                  <a:schemeClr val="tx1"/>
                </a:solidFill>
              </a:rPr>
              <a:t>may, in its sole discretion and at any time, refuse anyone who requests access to The Sandbox, </a:t>
            </a:r>
            <a:r>
              <a:rPr lang="en-US" sz="1200" b="1" dirty="0">
                <a:solidFill>
                  <a:schemeClr val="tx1"/>
                </a:solidFill>
              </a:rPr>
              <a:t>terminate your rights </a:t>
            </a:r>
            <a:r>
              <a:rPr lang="en-US" sz="1200" dirty="0">
                <a:solidFill>
                  <a:schemeClr val="tx1"/>
                </a:solidFill>
              </a:rPr>
              <a:t>to create and/or upload Assets and Games, and/or block </a:t>
            </a:r>
            <a:r>
              <a:rPr lang="en-US" sz="1200" b="1" dirty="0">
                <a:solidFill>
                  <a:schemeClr val="tx1"/>
                </a:solidFill>
              </a:rPr>
              <a:t>or prevent your access to and use of any Services </a:t>
            </a:r>
            <a:r>
              <a:rPr lang="en-US" sz="1200" dirty="0">
                <a:solidFill>
                  <a:schemeClr val="tx1"/>
                </a:solidFill>
              </a:rPr>
              <a:t>or features governed by these Terms; </a:t>
            </a:r>
            <a:r>
              <a:rPr lang="en-US" sz="1200" b="1" dirty="0">
                <a:solidFill>
                  <a:schemeClr val="tx1"/>
                </a:solidFill>
              </a:rPr>
              <a:t>provided, however, that you will remain the owner of your Assets and Games in accordance with these Terms</a:t>
            </a:r>
            <a:r>
              <a:rPr lang="en-US" sz="1200" b="1" dirty="0" smtClean="0">
                <a:solidFill>
                  <a:schemeClr val="tx1"/>
                </a:solidFill>
              </a:rPr>
              <a:t>.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  <a:endParaRPr lang="de-CH" sz="12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sz="12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«Eigentümer» ohne Möglichkeit zur Nutzung?</a:t>
            </a:r>
          </a:p>
          <a:p>
            <a:pPr algn="ctr">
              <a:lnSpc>
                <a:spcPct val="100000"/>
              </a:lnSpc>
            </a:pPr>
            <a:endParaRPr lang="de-CH" sz="1650" dirty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18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Bisherige Umsetzung in </a:t>
            </a:r>
            <a:r>
              <a:rPr lang="de-CH" dirty="0"/>
              <a:t>«Metaverses</a:t>
            </a:r>
            <a:r>
              <a:rPr lang="de-CH" dirty="0" smtClean="0"/>
              <a:t>» </a:t>
            </a:r>
            <a:r>
              <a:rPr lang="de-CH" dirty="0"/>
              <a:t>(</a:t>
            </a:r>
            <a:r>
              <a:rPr lang="de-CH" dirty="0" err="1"/>
              <a:t>ToS</a:t>
            </a:r>
            <a:r>
              <a:rPr lang="de-CH" dirty="0"/>
              <a:t>) 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5780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2018580"/>
            <a:ext cx="7883260" cy="42934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err="1" smtClean="0"/>
              <a:t>Decentraland</a:t>
            </a:r>
            <a:endParaRPr lang="de-CH" sz="1600" dirty="0" smtClean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Rechte an erworbenen Inhalten?</a:t>
            </a:r>
          </a:p>
          <a:p>
            <a:pPr algn="ctr">
              <a:lnSpc>
                <a:spcPct val="100000"/>
              </a:lnSpc>
            </a:pPr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All title and ownership rights over each piece of LAND lies with its owner.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</a:p>
          <a:p>
            <a:pPr algn="ctr">
              <a:lnSpc>
                <a:spcPct val="100000"/>
              </a:lnSpc>
            </a:pPr>
            <a:endParaRPr lang="de-CH" sz="12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 zur Nutzung der Plattform?</a:t>
            </a:r>
          </a:p>
          <a:p>
            <a:pPr algn="ctr">
              <a:lnSpc>
                <a:spcPct val="100000"/>
              </a:lnSpc>
            </a:pPr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You agree that the DAO, in its sole discretion and </a:t>
            </a:r>
            <a:r>
              <a:rPr lang="en-US" sz="1200" b="1" dirty="0">
                <a:solidFill>
                  <a:schemeClr val="tx1"/>
                </a:solidFill>
              </a:rPr>
              <a:t>for any or no reason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b="1" dirty="0">
                <a:solidFill>
                  <a:schemeClr val="tx1"/>
                </a:solidFill>
              </a:rPr>
              <a:t>may terminate these Terms and suspend your Account(s) </a:t>
            </a:r>
            <a:r>
              <a:rPr lang="en-US" sz="1200" dirty="0">
                <a:solidFill>
                  <a:schemeClr val="tx1"/>
                </a:solidFill>
              </a:rPr>
              <a:t>[…].</a:t>
            </a:r>
            <a:r>
              <a:rPr lang="de-CH" sz="1200" dirty="0">
                <a:solidFill>
                  <a:schemeClr val="tx1"/>
                </a:solidFill>
              </a:rPr>
              <a:t>»</a:t>
            </a:r>
          </a:p>
          <a:p>
            <a:pPr algn="ctr"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19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</a:t>
            </a:r>
            <a:r>
              <a:rPr lang="de-CH" dirty="0" smtClean="0"/>
              <a:t>in </a:t>
            </a:r>
            <a:r>
              <a:rPr lang="de-CH" dirty="0"/>
              <a:t>«Metaverses» (</a:t>
            </a:r>
            <a:r>
              <a:rPr lang="de-CH" dirty="0" err="1" smtClean="0"/>
              <a:t>ToS</a:t>
            </a:r>
            <a:r>
              <a:rPr lang="de-CH" dirty="0" smtClean="0"/>
              <a:t>)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5158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2018580"/>
            <a:ext cx="7883260" cy="43020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err="1" smtClean="0"/>
              <a:t>Ariva</a:t>
            </a:r>
            <a:endParaRPr lang="de-CH" sz="1600" dirty="0" smtClean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Rechte an erworbenen Inhalten?</a:t>
            </a:r>
          </a:p>
          <a:p>
            <a:pPr algn="ctr">
              <a:lnSpc>
                <a:spcPct val="100000"/>
              </a:lnSpc>
            </a:pPr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Ownership […] is limited to ownership of the relevant digital token residing on the relevant </a:t>
            </a:r>
            <a:r>
              <a:rPr lang="en-US" sz="1200" dirty="0" err="1">
                <a:solidFill>
                  <a:schemeClr val="tx1"/>
                </a:solidFill>
              </a:rPr>
              <a:t>blockchain</a:t>
            </a:r>
            <a:r>
              <a:rPr lang="en-US" sz="1200" dirty="0">
                <a:solidFill>
                  <a:schemeClr val="tx1"/>
                </a:solidFill>
              </a:rPr>
              <a:t> network […].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</a:p>
          <a:p>
            <a:pPr algn="ctr">
              <a:lnSpc>
                <a:spcPct val="100000"/>
              </a:lnSpc>
            </a:pPr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[…] </a:t>
            </a:r>
            <a:r>
              <a:rPr lang="en-US" sz="1200" dirty="0" err="1">
                <a:solidFill>
                  <a:schemeClr val="tx1"/>
                </a:solidFill>
              </a:rPr>
              <a:t>Ariva</a:t>
            </a:r>
            <a:r>
              <a:rPr lang="en-US" sz="1200" dirty="0">
                <a:solidFill>
                  <a:schemeClr val="tx1"/>
                </a:solidFill>
              </a:rPr>
              <a:t> Digital has the right, but no obligation, to maintain, </a:t>
            </a:r>
            <a:r>
              <a:rPr lang="en-US" sz="1200" b="1" dirty="0">
                <a:solidFill>
                  <a:schemeClr val="tx1"/>
                </a:solidFill>
              </a:rPr>
              <a:t>modify</a:t>
            </a:r>
            <a:r>
              <a:rPr lang="en-US" sz="1200" dirty="0">
                <a:solidFill>
                  <a:schemeClr val="tx1"/>
                </a:solidFill>
              </a:rPr>
              <a:t> and/or update [the] Digital Land […] </a:t>
            </a:r>
            <a:r>
              <a:rPr lang="en-US" sz="1200" b="1" dirty="0">
                <a:solidFill>
                  <a:schemeClr val="tx1"/>
                </a:solidFill>
              </a:rPr>
              <a:t>within its sole discretion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  <a:endParaRPr lang="de-CH" sz="12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Recht zur Nutzung der Plattform?</a:t>
            </a:r>
          </a:p>
          <a:p>
            <a:pPr algn="ctr"/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We may […] terminate your access […].</a:t>
            </a:r>
            <a:r>
              <a:rPr lang="de-CH" sz="1200" dirty="0">
                <a:solidFill>
                  <a:schemeClr val="tx1"/>
                </a:solidFill>
              </a:rPr>
              <a:t>»</a:t>
            </a:r>
            <a:endParaRPr lang="en-US" sz="1200" dirty="0">
              <a:solidFill>
                <a:schemeClr val="tx1"/>
              </a:solidFill>
            </a:endParaRPr>
          </a:p>
          <a:p>
            <a:pPr lvl="0" algn="ctr">
              <a:lnSpc>
                <a:spcPct val="100000"/>
              </a:lnSpc>
            </a:pPr>
            <a:endParaRPr lang="en-US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20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</a:t>
            </a:r>
            <a:r>
              <a:rPr lang="de-CH" dirty="0" smtClean="0"/>
              <a:t>in </a:t>
            </a:r>
            <a:r>
              <a:rPr lang="de-CH" dirty="0"/>
              <a:t>«Metaverses» </a:t>
            </a:r>
            <a:r>
              <a:rPr lang="de-CH" dirty="0" smtClean="0"/>
              <a:t>(</a:t>
            </a:r>
            <a:r>
              <a:rPr lang="de-CH" dirty="0" err="1" smtClean="0"/>
              <a:t>ToS</a:t>
            </a:r>
            <a:r>
              <a:rPr lang="de-CH" dirty="0" smtClean="0"/>
              <a:t>)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681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2027207"/>
            <a:ext cx="7883260" cy="42848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Vergleich: Terms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Use</a:t>
            </a:r>
            <a:r>
              <a:rPr lang="de-CH" sz="1600" dirty="0" smtClean="0"/>
              <a:t> im Gaming-Bereich</a:t>
            </a: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 err="1">
                <a:solidFill>
                  <a:schemeClr val="tx1"/>
                </a:solidFill>
              </a:rPr>
              <a:t>Riot</a:t>
            </a:r>
            <a:r>
              <a:rPr lang="de-CH" sz="1400" dirty="0">
                <a:solidFill>
                  <a:schemeClr val="tx1"/>
                </a:solidFill>
              </a:rPr>
              <a:t> Games </a:t>
            </a:r>
            <a:r>
              <a:rPr lang="de-CH" sz="1400" dirty="0" err="1">
                <a:solidFill>
                  <a:schemeClr val="tx1"/>
                </a:solidFill>
              </a:rPr>
              <a:t>ToS</a:t>
            </a:r>
            <a:r>
              <a:rPr lang="de-CH" sz="1400" dirty="0">
                <a:solidFill>
                  <a:schemeClr val="tx1"/>
                </a:solidFill>
              </a:rPr>
              <a:t>:</a:t>
            </a:r>
          </a:p>
          <a:p>
            <a:pPr algn="ctr">
              <a:lnSpc>
                <a:spcPct val="100000"/>
              </a:lnSpc>
            </a:pPr>
            <a:r>
              <a:rPr lang="de-CH" sz="1200" dirty="0">
                <a:solidFill>
                  <a:schemeClr val="tx1"/>
                </a:solidFill>
              </a:rPr>
              <a:t>«</a:t>
            </a:r>
            <a:r>
              <a:rPr lang="en-US" sz="1200" dirty="0">
                <a:solidFill>
                  <a:schemeClr val="tx1"/>
                </a:solidFill>
              </a:rPr>
              <a:t>[…] You further acknowledge and agree that you have </a:t>
            </a:r>
            <a:r>
              <a:rPr lang="en-US" sz="1200" b="1" dirty="0">
                <a:solidFill>
                  <a:schemeClr val="tx1"/>
                </a:solidFill>
              </a:rPr>
              <a:t>no title, ownership, or other proprietary interest in any Virtual Content</a:t>
            </a:r>
            <a:r>
              <a:rPr lang="en-US" sz="1200" dirty="0">
                <a:solidFill>
                  <a:schemeClr val="tx1"/>
                </a:solidFill>
              </a:rPr>
              <a:t>, regardless of any consideration offered or paid in exchange. […]</a:t>
            </a:r>
            <a:r>
              <a:rPr lang="de-CH" sz="1200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21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</a:t>
            </a:r>
            <a:r>
              <a:rPr lang="de-CH" dirty="0" smtClean="0"/>
              <a:t>in </a:t>
            </a:r>
            <a:r>
              <a:rPr lang="de-CH" dirty="0"/>
              <a:t>«Metaverses» </a:t>
            </a:r>
            <a:r>
              <a:rPr lang="de-CH" dirty="0" smtClean="0"/>
              <a:t>(</a:t>
            </a:r>
            <a:r>
              <a:rPr lang="de-CH" dirty="0" err="1" smtClean="0"/>
              <a:t>ToS</a:t>
            </a:r>
            <a:r>
              <a:rPr lang="de-CH" dirty="0" smtClean="0"/>
              <a:t>)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801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18581"/>
            <a:ext cx="7813675" cy="42195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Zusammenfassung Terms of Service – Es ist zwar die Rede von virtuellen Gütern, aber:</a:t>
            </a: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«</a:t>
            </a:r>
            <a:r>
              <a:rPr lang="de-CH" sz="1400" dirty="0">
                <a:solidFill>
                  <a:schemeClr val="tx1"/>
                </a:solidFill>
              </a:rPr>
              <a:t>Eigentumsrechte» an virtuellen Gütern werden wegbedungen</a:t>
            </a:r>
          </a:p>
          <a:p>
            <a:pPr marL="0" lvl="1" indent="0">
              <a:lnSpc>
                <a:spcPct val="160000"/>
              </a:lnSpc>
              <a:spcBef>
                <a:spcPts val="500"/>
              </a:spcBef>
              <a:buClrTx/>
              <a:buNone/>
            </a:pPr>
            <a:r>
              <a:rPr lang="de-CH" sz="1400" dirty="0" smtClean="0">
                <a:solidFill>
                  <a:schemeClr val="tx1"/>
                </a:solidFill>
              </a:rPr>
              <a:t>oder</a:t>
            </a:r>
            <a:endParaRPr lang="de-CH" sz="14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Einräumung von «Eigentumsrechten» an virtuellen Gütern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Der Haken?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Alle untersuchten Plattformen beanspruchen ein bedingungsloses Recht zur Sperrung von Konten («Ban»)</a:t>
            </a:r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von «Metaverses» (Fazit)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22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3272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>
          <a:xfrm>
            <a:off x="701940" y="2027208"/>
            <a:ext cx="7883260" cy="429344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/>
              <a:t>Folgen eines «Bans» auf virtuelle Güter?</a:t>
            </a: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Sofern nicht auf Blockchain, Verlust des Nutzungsrechts</a:t>
            </a: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Selbst wenn auf Blockchain, in der Regel dennoch Verlust </a:t>
            </a:r>
            <a:r>
              <a:rPr lang="de-CH" sz="1400" dirty="0">
                <a:solidFill>
                  <a:schemeClr val="tx1"/>
                </a:solidFill>
              </a:rPr>
              <a:t>der Nutzungsmöglichkeit</a:t>
            </a:r>
          </a:p>
          <a:p>
            <a:pPr marL="0" lvl="1" indent="0">
              <a:lnSpc>
                <a:spcPct val="160000"/>
              </a:lnSpc>
              <a:spcBef>
                <a:spcPts val="500"/>
              </a:spcBef>
              <a:buClrTx/>
              <a:buNone/>
            </a:pPr>
            <a:endParaRPr lang="de-CH" sz="1400" dirty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23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Bisherige Umsetzung von «Metaverses» (Fazit)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5213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Warum bedingen sich alle Plattformen «Bans» aus?</a:t>
            </a:r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Abwägung zwischen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Plattformkontrolle und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Effektive Dezentralisierung </a:t>
            </a:r>
            <a:br>
              <a:rPr lang="de-CH" sz="1200" dirty="0"/>
            </a:br>
            <a:r>
              <a:rPr lang="de-CH" sz="1200" dirty="0"/>
              <a:t>(und dadurch erwirkter «Eigentumsschutz»)</a:t>
            </a:r>
          </a:p>
          <a:p>
            <a:pPr lvl="1" indent="0">
              <a:buNone/>
            </a:pPr>
            <a:endParaRPr lang="de-CH" dirty="0"/>
          </a:p>
          <a:p>
            <a:pPr marL="342900" lvl="1" indent="-342900">
              <a:lnSpc>
                <a:spcPct val="16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Gründe für Kontrolle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Compliance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Haftung (z.B. Urheberrechtsverletzung, illegale Inhalte)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Effektivere (oft auch erwünschte) </a:t>
            </a:r>
            <a:r>
              <a:rPr lang="de-CH" sz="1200" dirty="0" err="1"/>
              <a:t>Governance</a:t>
            </a:r>
            <a:endParaRPr lang="de-CH" sz="1200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Bisherige </a:t>
            </a:r>
            <a:r>
              <a:rPr lang="de-CH" dirty="0"/>
              <a:t>Umsetzung von «Metaverses» (Fazit)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24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358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endParaRPr lang="de-CH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25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Bisherige Umsetzung von «Metaverses» (Fazit)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35" y="1911477"/>
            <a:ext cx="5480610" cy="3860876"/>
          </a:xfrm>
          <a:prstGeom prst="rect">
            <a:avLst/>
          </a:prstGeom>
        </p:spPr>
      </p:pic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113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1923621"/>
            <a:ext cx="7813675" cy="4314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Einordnung von Assets heute und zukünftig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br>
              <a:rPr lang="de-CH" spc="170" baseline="-10000" dirty="0" smtClean="0">
                <a:solidFill>
                  <a:srgbClr val="DC5F41"/>
                </a:solidFill>
              </a:rPr>
            </a:b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26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195" y="1923621"/>
            <a:ext cx="6845387" cy="3600000"/>
          </a:xfrm>
          <a:prstGeom prst="rect">
            <a:avLst/>
          </a:prstGeom>
        </p:spPr>
      </p:pic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0793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Verschiedene </a:t>
            </a:r>
            <a:r>
              <a:rPr lang="de-CH" sz="1400" dirty="0" err="1" smtClean="0">
                <a:solidFill>
                  <a:schemeClr val="tx1"/>
                </a:solidFill>
              </a:rPr>
              <a:t>Use</a:t>
            </a:r>
            <a:r>
              <a:rPr lang="de-CH" sz="1400" dirty="0" smtClean="0">
                <a:solidFill>
                  <a:schemeClr val="tx1"/>
                </a:solidFill>
              </a:rPr>
              <a:t>-Cases </a:t>
            </a:r>
            <a:r>
              <a:rPr lang="de-CH" sz="1400" dirty="0">
                <a:solidFill>
                  <a:schemeClr val="tx1"/>
                </a:solidFill>
              </a:rPr>
              <a:t>insistieren, </a:t>
            </a:r>
            <a:r>
              <a:rPr lang="de-CH" sz="1400" dirty="0" smtClean="0">
                <a:solidFill>
                  <a:schemeClr val="tx1"/>
                </a:solidFill>
              </a:rPr>
              <a:t>dass </a:t>
            </a:r>
            <a:r>
              <a:rPr lang="de-CH" sz="1400" dirty="0">
                <a:solidFill>
                  <a:schemeClr val="tx1"/>
                </a:solidFill>
              </a:rPr>
              <a:t>Eigentum an digitalen Assets beim Nutzer </a:t>
            </a:r>
            <a:r>
              <a:rPr lang="de-CH" sz="1400" dirty="0" smtClean="0">
                <a:solidFill>
                  <a:schemeClr val="tx1"/>
                </a:solidFill>
              </a:rPr>
              <a:t>besteht:</a:t>
            </a:r>
            <a:endParaRPr lang="de-CH" sz="1400" dirty="0">
              <a:solidFill>
                <a:schemeClr val="tx1"/>
              </a:solidFill>
            </a:endParaRP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«</a:t>
            </a:r>
            <a:r>
              <a:rPr lang="en-US" sz="1200" dirty="0"/>
              <a:t>you remain the owner of your Assets and Games at all times</a:t>
            </a:r>
            <a:r>
              <a:rPr lang="de-CH" sz="1200" dirty="0"/>
              <a:t>»</a:t>
            </a:r>
            <a:endParaRPr lang="en-US" sz="1200" dirty="0"/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«</a:t>
            </a:r>
            <a:r>
              <a:rPr lang="en-US" sz="1200" dirty="0"/>
              <a:t>All title and ownership rights over each piece of LAND lies with its owner</a:t>
            </a:r>
            <a:r>
              <a:rPr lang="de-CH" sz="1200" dirty="0"/>
              <a:t>»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«</a:t>
            </a:r>
            <a:r>
              <a:rPr lang="en-US" sz="1200" dirty="0"/>
              <a:t>Ownership […] is limited to ownership of the relevant digital token residing on the relevant </a:t>
            </a:r>
            <a:r>
              <a:rPr lang="en-US" sz="1200" dirty="0" err="1"/>
              <a:t>blockchain</a:t>
            </a:r>
            <a:r>
              <a:rPr lang="en-US" sz="1200" dirty="0"/>
              <a:t> network […].</a:t>
            </a:r>
            <a:r>
              <a:rPr lang="de-CH" sz="1200" dirty="0"/>
              <a:t>»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« </a:t>
            </a:r>
            <a:r>
              <a:rPr lang="en-US" sz="1200" dirty="0" smtClean="0"/>
              <a:t>If </a:t>
            </a:r>
            <a:r>
              <a:rPr lang="en-US" sz="1200" dirty="0"/>
              <a:t>you have a non-fungible token in the Wallet that is supported by the </a:t>
            </a:r>
            <a:r>
              <a:rPr lang="en-US" sz="1200" dirty="0" smtClean="0"/>
              <a:t>Platform […] you </a:t>
            </a:r>
            <a:r>
              <a:rPr lang="en-US" sz="1200" dirty="0"/>
              <a:t>can use the digital image from the NFT </a:t>
            </a:r>
            <a:r>
              <a:rPr lang="en-US" sz="1200" dirty="0" smtClean="0"/>
              <a:t>[…] </a:t>
            </a:r>
            <a:r>
              <a:rPr lang="en-US" sz="1200" dirty="0"/>
              <a:t>to customize </a:t>
            </a:r>
            <a:r>
              <a:rPr lang="en-US" sz="1200" dirty="0">
                <a:solidFill>
                  <a:schemeClr val="tx1"/>
                </a:solidFill>
              </a:rPr>
              <a:t>your Avatar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  <a:r>
              <a:rPr lang="de-CH" sz="1200" dirty="0" smtClean="0">
                <a:solidFill>
                  <a:schemeClr val="tx1"/>
                </a:solidFill>
              </a:rPr>
              <a:t>»</a:t>
            </a:r>
          </a:p>
          <a:p>
            <a:pPr lvl="1" indent="0">
              <a:lnSpc>
                <a:spcPct val="140000"/>
              </a:lnSpc>
              <a:buNone/>
            </a:pPr>
            <a:r>
              <a:rPr lang="de-CH" sz="1400" b="1" dirty="0" smtClean="0">
                <a:solidFill>
                  <a:schemeClr val="tx1"/>
                </a:solidFill>
              </a:rPr>
              <a:t>Besteht aus rechtlicher Sicht Eigentum?</a:t>
            </a:r>
            <a:endParaRPr lang="de-CH" sz="1400" b="1" dirty="0">
              <a:solidFill>
                <a:schemeClr val="tx1"/>
              </a:solidFill>
            </a:endParaRPr>
          </a:p>
          <a:p>
            <a:pPr marL="702900" lvl="2" indent="-342900">
              <a:lnSpc>
                <a:spcPct val="140000"/>
              </a:lnSpc>
            </a:pPr>
            <a:endParaRPr lang="de-CH" sz="12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</a:t>
            </a:r>
            <a:r>
              <a:rPr lang="de-CH" dirty="0"/>
              <a:t>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27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3418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53086"/>
            <a:ext cx="7813675" cy="444536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de-CH" sz="2300" dirty="0"/>
              <a:t>Das Konzept «Eigentum»</a:t>
            </a:r>
          </a:p>
          <a:p>
            <a:pPr marL="342900" lvl="1" indent="-342900">
              <a:lnSpc>
                <a:spcPct val="170000"/>
              </a:lnSpc>
              <a:spcBef>
                <a:spcPts val="500"/>
              </a:spcBef>
              <a:buClrTx/>
            </a:pPr>
            <a:r>
              <a:rPr lang="de-CH" sz="2000" dirty="0">
                <a:solidFill>
                  <a:schemeClr val="tx1"/>
                </a:solidFill>
              </a:rPr>
              <a:t>Kleinster gemeinsamer Nenner: Rechtliche Verknüpfung zwischen Rechtsobjekt und einem </a:t>
            </a:r>
            <a:r>
              <a:rPr lang="de-CH" sz="2000" dirty="0" smtClean="0">
                <a:solidFill>
                  <a:schemeClr val="tx1"/>
                </a:solidFill>
              </a:rPr>
              <a:t>Rechtssubjekt (Kontrolle – Ausschluss der Nutzung durch andere)</a:t>
            </a:r>
            <a:endParaRPr lang="de-CH" sz="20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70000"/>
              </a:lnSpc>
              <a:spcBef>
                <a:spcPts val="500"/>
              </a:spcBef>
              <a:buClrTx/>
            </a:pPr>
            <a:r>
              <a:rPr lang="de-CH" sz="2000" dirty="0">
                <a:solidFill>
                  <a:schemeClr val="tx1"/>
                </a:solidFill>
              </a:rPr>
              <a:t>Rechtssubjekt </a:t>
            </a:r>
          </a:p>
          <a:p>
            <a:pPr marL="884238" lvl="3" indent="-342900">
              <a:lnSpc>
                <a:spcPct val="160000"/>
              </a:lnSpc>
            </a:pPr>
            <a:r>
              <a:rPr lang="de-CH" sz="1600" dirty="0"/>
              <a:t>Eigentümer*in/User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 smtClean="0">
                <a:solidFill>
                  <a:schemeClr val="tx1"/>
                </a:solidFill>
              </a:rPr>
              <a:t>Rechtsobjekt? </a:t>
            </a:r>
          </a:p>
          <a:p>
            <a:pPr marL="884238" lvl="3" indent="-342900">
              <a:lnSpc>
                <a:spcPct val="160000"/>
              </a:lnSpc>
            </a:pPr>
            <a:r>
              <a:rPr lang="de-CH" sz="1600" dirty="0"/>
              <a:t>Vorgelagert: Relatives Recht auf Nutzung der Plattform </a:t>
            </a:r>
            <a:br>
              <a:rPr lang="de-CH" sz="1600" dirty="0"/>
            </a:br>
            <a:r>
              <a:rPr lang="de-CH" sz="1600" dirty="0"/>
              <a:t>(im Clinch mit dem Offenheitserfordernis des Metaverse)</a:t>
            </a:r>
          </a:p>
          <a:p>
            <a:pPr marL="884238" lvl="3" indent="-342900">
              <a:lnSpc>
                <a:spcPct val="160000"/>
              </a:lnSpc>
            </a:pPr>
            <a:r>
              <a:rPr lang="de-CH" sz="1600" dirty="0"/>
              <a:t>Token als «Faktische Vermögenswerte» (</a:t>
            </a:r>
            <a:r>
              <a:rPr lang="de-CH" sz="1600" dirty="0" err="1"/>
              <a:t>BBl</a:t>
            </a:r>
            <a:r>
              <a:rPr lang="de-CH" sz="1600" dirty="0"/>
              <a:t> 2020 233 ff., 242)</a:t>
            </a:r>
          </a:p>
          <a:p>
            <a:pPr marL="884238" lvl="3" indent="-342900">
              <a:lnSpc>
                <a:spcPct val="160000"/>
              </a:lnSpc>
            </a:pPr>
            <a:r>
              <a:rPr lang="de-CH" sz="1600" dirty="0"/>
              <a:t>Plattform lediglich als Mittel zum Zweck zur Nutzung der auf der </a:t>
            </a:r>
            <a:r>
              <a:rPr lang="de-CH" sz="1600" dirty="0" err="1"/>
              <a:t>Blockchain</a:t>
            </a:r>
            <a:r>
              <a:rPr lang="de-CH" sz="1600" dirty="0"/>
              <a:t> verkörperten Assets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>
                <a:solidFill>
                  <a:schemeClr val="tx1"/>
                </a:solidFill>
              </a:rPr>
              <a:t>Fazit</a:t>
            </a:r>
            <a:r>
              <a:rPr lang="de-CH" sz="2000" dirty="0" smtClean="0">
                <a:solidFill>
                  <a:schemeClr val="tx1"/>
                </a:solidFill>
              </a:rPr>
              <a:t> </a:t>
            </a:r>
            <a:endParaRPr lang="de-CH" sz="2000" dirty="0">
              <a:solidFill>
                <a:schemeClr val="tx1"/>
              </a:solidFill>
            </a:endParaRPr>
          </a:p>
          <a:p>
            <a:pPr marL="884238" lvl="3" indent="-342900">
              <a:lnSpc>
                <a:spcPct val="160000"/>
              </a:lnSpc>
            </a:pPr>
            <a:r>
              <a:rPr lang="de-CH" sz="1600" dirty="0"/>
              <a:t>Aus Einheitlichkeitsgründen naheliegend, die bisherige Einordung von </a:t>
            </a:r>
            <a:r>
              <a:rPr lang="de-CH" sz="1600" dirty="0" err="1"/>
              <a:t>Blockchain</a:t>
            </a:r>
            <a:r>
              <a:rPr lang="de-CH" sz="1600" dirty="0"/>
              <a:t>-Token heranzuziehen</a:t>
            </a:r>
          </a:p>
          <a:p>
            <a:pPr marL="522900" lvl="1" indent="-342900"/>
            <a:endParaRPr lang="de-CH" dirty="0" smtClean="0">
              <a:solidFill>
                <a:schemeClr val="tx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28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728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Rechtliche Einordnung von </a:t>
            </a:r>
            <a:r>
              <a:rPr lang="de-CH" sz="1600" dirty="0" err="1" smtClean="0"/>
              <a:t>Blockchain</a:t>
            </a:r>
            <a:r>
              <a:rPr lang="de-CH" sz="1600" dirty="0" smtClean="0"/>
              <a:t> «Token»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Keine dinglichen Rechte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Keine körperliche Sache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 err="1"/>
              <a:t>Blockchain</a:t>
            </a:r>
            <a:r>
              <a:rPr lang="de-CH" sz="1200" dirty="0"/>
              <a:t> ist kein öffentliches Register zur Entfaltung von Registerpublizität</a:t>
            </a:r>
          </a:p>
          <a:p>
            <a:pPr lvl="1" indent="0">
              <a:buNone/>
            </a:pPr>
            <a:endParaRPr lang="de-CH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Keine Wertpapiere (</a:t>
            </a:r>
            <a:r>
              <a:rPr lang="de-CH" sz="1400" dirty="0" err="1">
                <a:solidFill>
                  <a:schemeClr val="tx1"/>
                </a:solidFill>
              </a:rPr>
              <a:t>umstr</a:t>
            </a:r>
            <a:r>
              <a:rPr lang="de-CH" sz="1400" dirty="0">
                <a:solidFill>
                  <a:schemeClr val="tx1"/>
                </a:solidFill>
              </a:rPr>
              <a:t>.)</a:t>
            </a: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</a:t>
            </a:r>
            <a:r>
              <a:rPr lang="de-CH" dirty="0"/>
              <a:t>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29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7863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Assets </a:t>
            </a:r>
            <a:r>
              <a:rPr lang="de-CH" sz="1600" dirty="0"/>
              <a:t>im Metaverse als Registerwertrechte? 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Art. 973d Abs. 2 OR: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Gegenstand: Grundsätzlich alle obligatorischen Ansprüche 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Insbesondere Forderungen in Form von </a:t>
            </a:r>
            <a:r>
              <a:rPr lang="de-CH" sz="1200" dirty="0" err="1"/>
              <a:t>Stablecoins</a:t>
            </a:r>
            <a:r>
              <a:rPr lang="de-CH" sz="1200" dirty="0"/>
              <a:t>, Anlage-oder Nutzungstoken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Insbesondere nicht: völlig dezentrale rein immaterielle Vermögenswerte «faktische Vermögenswerte»</a:t>
            </a:r>
            <a:br>
              <a:rPr lang="de-CH" sz="1200" dirty="0"/>
            </a:br>
            <a:r>
              <a:rPr lang="de-CH" sz="1200" dirty="0"/>
              <a:t>(derzeit in der Schweiz gesetzlich kaum geregelt)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Vereinfachte Übertragung (vgl. Traditionsprinzip bei Sachen)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Ausgestaltung massgeblich von Registervereinbarung abhängig </a:t>
            </a:r>
            <a:br>
              <a:rPr lang="de-CH" sz="1200" dirty="0"/>
            </a:br>
            <a:r>
              <a:rPr lang="de-CH" sz="1200" dirty="0"/>
              <a:t>(d.h. keine Lösung der </a:t>
            </a:r>
            <a:r>
              <a:rPr lang="de-CH" sz="1200" dirty="0" err="1" smtClean="0"/>
              <a:t>ToS</a:t>
            </a:r>
            <a:r>
              <a:rPr lang="de-CH" sz="1200" dirty="0" smtClean="0"/>
              <a:t>-Problematik</a:t>
            </a:r>
            <a:r>
              <a:rPr lang="de-CH" sz="1200" dirty="0"/>
              <a:t>)</a:t>
            </a:r>
          </a:p>
          <a:p>
            <a:pPr marL="522900" lvl="1" indent="-342900"/>
            <a:endParaRPr lang="de-CH" dirty="0" smtClean="0">
              <a:solidFill>
                <a:schemeClr val="tx1"/>
              </a:solidFill>
            </a:endParaRPr>
          </a:p>
          <a:p>
            <a:pPr marL="522900" lvl="1" indent="-342900"/>
            <a:endParaRPr lang="de-CH" sz="195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</a:t>
            </a:r>
            <a:r>
              <a:rPr lang="de-CH" dirty="0"/>
              <a:t>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30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5908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Assets </a:t>
            </a:r>
            <a:r>
              <a:rPr lang="de-CH" sz="1600" dirty="0"/>
              <a:t>im </a:t>
            </a:r>
            <a:r>
              <a:rPr lang="de-CH" sz="1600" dirty="0" smtClean="0"/>
              <a:t>Metaverse als faktische Vermögenswerte? </a:t>
            </a:r>
          </a:p>
          <a:p>
            <a:pPr marL="702900" lvl="2" indent="-342900">
              <a:lnSpc>
                <a:spcPct val="140000"/>
              </a:lnSpc>
            </a:pPr>
            <a:endParaRPr lang="de-CH" sz="1200" dirty="0" smtClean="0"/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Grunds. keine Verbindung mit körperlichen Sachen i.S.v. Art. 641 ff. ZGB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Grunds. </a:t>
            </a:r>
            <a:r>
              <a:rPr lang="de-CH" sz="1400" dirty="0" smtClean="0">
                <a:solidFill>
                  <a:schemeClr val="tx1"/>
                </a:solidFill>
              </a:rPr>
              <a:t>keine </a:t>
            </a:r>
            <a:r>
              <a:rPr lang="de-CH" sz="1400" dirty="0" smtClean="0">
                <a:solidFill>
                  <a:schemeClr val="tx1"/>
                </a:solidFill>
              </a:rPr>
              <a:t>Registerwertrechte oder Bucheffekten (aber möglich)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AGB, welche von Eigentum sprechen, </a:t>
            </a:r>
            <a:r>
              <a:rPr lang="de-CH" sz="1400" dirty="0">
                <a:solidFill>
                  <a:schemeClr val="tx1"/>
                </a:solidFill>
              </a:rPr>
              <a:t>lassen darauf schliessen, dass Schaffung von Forderungen nicht beabsichtigt ist und die digitalen Assets als «faktische Vermögenswerte» unabhängig existieren </a:t>
            </a:r>
            <a:r>
              <a:rPr lang="de-CH" sz="1400" dirty="0" smtClean="0">
                <a:solidFill>
                  <a:schemeClr val="tx1"/>
                </a:solidFill>
              </a:rPr>
              <a:t>sollen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Schweizer Recht erkennt faktische Vermögenswerte zumindest zum Teil als eigentumsähnlich an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 err="1"/>
              <a:t>BBl</a:t>
            </a:r>
            <a:r>
              <a:rPr lang="de-CH" sz="1200" dirty="0"/>
              <a:t> 2020 233 ff., 242: Zahlungstoken als «rein faktische, immaterielle Vermögenswerte»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 smtClean="0"/>
              <a:t>Steuerlich werden Token als Vermögenswert behandelt</a:t>
            </a:r>
            <a:endParaRPr lang="de-CH" sz="1750" dirty="0"/>
          </a:p>
          <a:p>
            <a:pPr marL="702900" lvl="2" indent="-342900">
              <a:lnSpc>
                <a:spcPct val="140000"/>
              </a:lnSpc>
            </a:pPr>
            <a:r>
              <a:rPr lang="de-CH" sz="1200" dirty="0" smtClean="0"/>
              <a:t>Aussonderungsrechte </a:t>
            </a:r>
            <a:r>
              <a:rPr lang="de-CH" sz="1200" dirty="0"/>
              <a:t>in  Art. 242a SchKG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endParaRPr lang="de-CH" sz="14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endParaRPr lang="de-CH" sz="1400" dirty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endParaRPr lang="de-CH" sz="1400" dirty="0">
              <a:solidFill>
                <a:schemeClr val="tx1"/>
              </a:solidFill>
            </a:endParaRPr>
          </a:p>
          <a:p>
            <a:pPr lvl="1" indent="0">
              <a:buNone/>
            </a:pPr>
            <a:endParaRPr lang="de-CH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sz="195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</a:t>
            </a:r>
            <a:r>
              <a:rPr lang="de-CH" dirty="0"/>
              <a:t>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31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1314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600" dirty="0" smtClean="0"/>
              <a:t>Wie kann digitales Eigentum an Assets </a:t>
            </a:r>
            <a:r>
              <a:rPr lang="de-CH" sz="1600" dirty="0"/>
              <a:t>im </a:t>
            </a:r>
            <a:r>
              <a:rPr lang="de-CH" sz="1600" dirty="0" smtClean="0"/>
              <a:t>Metaverse entstehen? 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Derzeitige Hürden/Probleme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Token können derzeit </a:t>
            </a:r>
            <a:r>
              <a:rPr lang="de-CH" sz="1200" dirty="0" smtClean="0"/>
              <a:t>häufig nur </a:t>
            </a:r>
            <a:r>
              <a:rPr lang="de-CH" sz="1200" dirty="0"/>
              <a:t>im Zusammenhang mit den Services einer einzigen Plattform verwendet werden, womit gute Gründe dafür bestehen, dass sie </a:t>
            </a:r>
            <a:r>
              <a:rPr lang="de-CH" sz="1200" dirty="0" smtClean="0"/>
              <a:t>letztlich «nur» Nutzungs-Ansprüche </a:t>
            </a:r>
            <a:r>
              <a:rPr lang="de-CH" sz="1200" dirty="0"/>
              <a:t>vermitteln</a:t>
            </a:r>
          </a:p>
          <a:p>
            <a:pPr marL="884238" lvl="3" indent="-342900"/>
            <a:r>
              <a:rPr lang="de-CH" sz="1100" dirty="0" smtClean="0">
                <a:solidFill>
                  <a:schemeClr val="tx1"/>
                </a:solidFill>
              </a:rPr>
              <a:t>Beispiel: Die Plattform erlaubt es, den Inhabern bestimmter Token ein Feature zu verwenden</a:t>
            </a:r>
          </a:p>
          <a:p>
            <a:pPr marL="884238" lvl="3" indent="-342900"/>
            <a:r>
              <a:rPr lang="de-CH" sz="1100" dirty="0" smtClean="0">
                <a:solidFill>
                  <a:schemeClr val="tx1"/>
                </a:solidFill>
              </a:rPr>
              <a:t>Mit dem Untergang der Plattform wird der Token faktisch nutzlos</a:t>
            </a: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>
                <a:solidFill>
                  <a:schemeClr val="tx1"/>
                </a:solidFill>
              </a:rPr>
              <a:t>Auch bei Verbindung von Plattformen ist nicht garantiert, dass Assets plattformübergreifend einen Nutzen haben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Beispiel: Plattform A erkennt den Eintrag auf </a:t>
            </a:r>
            <a:r>
              <a:rPr lang="de-CH" sz="1200" dirty="0" err="1"/>
              <a:t>Blockchain</a:t>
            </a:r>
            <a:r>
              <a:rPr lang="de-CH" sz="1200" dirty="0"/>
              <a:t> Z als Stück Land, während Plattform B keine Darstellung dafür kennt</a:t>
            </a:r>
          </a:p>
          <a:p>
            <a:pPr marL="522900" lvl="1" indent="-342900"/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</a:t>
            </a:r>
            <a:r>
              <a:rPr lang="de-CH" dirty="0"/>
              <a:t>Einordnung</a:t>
            </a:r>
            <a:r>
              <a:rPr lang="de-CH" spc="170" baseline="-10000" dirty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32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5639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2027208"/>
            <a:ext cx="7813675" cy="4210960"/>
          </a:xfrm>
        </p:spPr>
        <p:txBody>
          <a:bodyPr>
            <a:normAutofit/>
          </a:bodyPr>
          <a:lstStyle/>
          <a:p>
            <a:pPr marL="0" lvl="1" indent="0">
              <a:lnSpc>
                <a:spcPct val="150000"/>
              </a:lnSpc>
              <a:spcBef>
                <a:spcPts val="500"/>
              </a:spcBef>
              <a:buClrTx/>
              <a:buNone/>
            </a:pPr>
            <a:r>
              <a:rPr lang="de-CH" dirty="0">
                <a:solidFill>
                  <a:srgbClr val="DC5F41"/>
                </a:solidFill>
              </a:rPr>
              <a:t>Wie kann digitales Eigentum an Assets im Metaverse entstehen? </a:t>
            </a:r>
            <a:endParaRPr lang="de-CH" sz="14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/>
              <a:t>Technologisch ist der Schritt hin zu Interoperabilität der </a:t>
            </a:r>
            <a:r>
              <a:rPr lang="de-CH" sz="1400" dirty="0" smtClean="0"/>
              <a:t>Metaversen nötig </a:t>
            </a:r>
            <a:endParaRPr lang="de-CH" sz="1400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Trennung </a:t>
            </a:r>
            <a:r>
              <a:rPr lang="de-CH" sz="1400" dirty="0">
                <a:solidFill>
                  <a:schemeClr val="tx1"/>
                </a:solidFill>
              </a:rPr>
              <a:t>von digitalem Asset auf Blockchain und </a:t>
            </a:r>
            <a:r>
              <a:rPr lang="de-CH" sz="1400" dirty="0" smtClean="0">
                <a:solidFill>
                  <a:schemeClr val="tx1"/>
                </a:solidFill>
              </a:rPr>
              <a:t>Metaverse-Betreiber:</a:t>
            </a:r>
            <a:endParaRPr lang="de-CH" sz="1400" dirty="0">
              <a:solidFill>
                <a:schemeClr val="tx1"/>
              </a:solidFill>
            </a:endParaRP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Assets im Metaverse sind der Idee nach selbständige «Token» auf einer dezentralisierten </a:t>
            </a:r>
            <a:r>
              <a:rPr lang="de-CH" sz="1200" dirty="0" err="1"/>
              <a:t>Blockchain</a:t>
            </a:r>
            <a:endParaRPr lang="de-CH" sz="1200" dirty="0"/>
          </a:p>
          <a:p>
            <a:pPr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 marL="342900" lvl="1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400" dirty="0" smtClean="0">
                <a:solidFill>
                  <a:schemeClr val="tx1"/>
                </a:solidFill>
              </a:rPr>
              <a:t>Rechtsrahmen:</a:t>
            </a:r>
          </a:p>
          <a:p>
            <a:pPr marL="522900" lvl="2" indent="-342900">
              <a:lnSpc>
                <a:spcPct val="150000"/>
              </a:lnSpc>
              <a:spcBef>
                <a:spcPts val="500"/>
              </a:spcBef>
              <a:buClrTx/>
            </a:pPr>
            <a:r>
              <a:rPr lang="de-CH" sz="1200" dirty="0" smtClean="0">
                <a:solidFill>
                  <a:schemeClr val="tx1"/>
                </a:solidFill>
              </a:rPr>
              <a:t>De lege ferenda – digitales Eigentum, oder zumindest Schutz durch Aussonderungsrechte und </a:t>
            </a:r>
            <a:r>
              <a:rPr lang="de-CH" sz="1200" dirty="0" err="1" smtClean="0">
                <a:solidFill>
                  <a:schemeClr val="tx1"/>
                </a:solidFill>
              </a:rPr>
              <a:t>Datenportabilität</a:t>
            </a:r>
            <a:endParaRPr lang="de-CH" sz="1200" dirty="0">
              <a:solidFill>
                <a:schemeClr val="tx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Rechtliche Einordnung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33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4001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1923621"/>
            <a:ext cx="7813675" cy="43145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Fazit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34</a:t>
            </a:fld>
            <a:endParaRPr lang="de-CH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195" y="1923621"/>
            <a:ext cx="6845387" cy="3600000"/>
          </a:xfrm>
          <a:prstGeom prst="rect">
            <a:avLst/>
          </a:prstGeom>
        </p:spPr>
      </p:pic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4628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CH" sz="1400" dirty="0" smtClean="0"/>
              <a:t>Realität?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Mit Einzug auf der </a:t>
            </a:r>
            <a:r>
              <a:rPr lang="de-CH" sz="1200" dirty="0" err="1"/>
              <a:t>Blockchain</a:t>
            </a:r>
            <a:r>
              <a:rPr lang="de-CH" sz="1200" dirty="0"/>
              <a:t> bestehen heutige Assets im Metaverse als faktische Vermögenswerte bereits heute unabhängig von der Plattform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Alle derzeit auf </a:t>
            </a:r>
            <a:r>
              <a:rPr lang="de-CH" sz="1200" dirty="0" err="1"/>
              <a:t>Blockchains</a:t>
            </a:r>
            <a:r>
              <a:rPr lang="de-CH" sz="1200" dirty="0"/>
              <a:t> </a:t>
            </a:r>
            <a:r>
              <a:rPr lang="de-CH" sz="1200" dirty="0" err="1"/>
              <a:t>be</a:t>
            </a:r>
            <a:r>
              <a:rPr lang="de-CH" sz="1200" dirty="0"/>
              <a:t>- und entstehenden Rechte können potenziell Gegenstand des Metaverse werden</a:t>
            </a:r>
          </a:p>
          <a:p>
            <a:pPr marL="702900" lvl="2" indent="-342900">
              <a:lnSpc>
                <a:spcPct val="140000"/>
              </a:lnSpc>
            </a:pPr>
            <a:r>
              <a:rPr lang="de-CH" sz="1200" dirty="0"/>
              <a:t>Die Nutzerzahlen sind steigend (z.B. </a:t>
            </a:r>
            <a:r>
              <a:rPr lang="de-CH" sz="1200" dirty="0" err="1"/>
              <a:t>Roblox</a:t>
            </a:r>
            <a:r>
              <a:rPr lang="de-CH" sz="1200" dirty="0"/>
              <a:t> mit monatlich 230M) und es sind grosse IT-Player daran, entsprechende Systeme zu </a:t>
            </a:r>
            <a:r>
              <a:rPr lang="de-CH" sz="1200" dirty="0" smtClean="0"/>
              <a:t>erstellen</a:t>
            </a:r>
            <a:endParaRPr lang="de-CH" sz="1200" dirty="0"/>
          </a:p>
          <a:p>
            <a:pPr marL="522900" lvl="1" indent="-342900"/>
            <a:endParaRPr lang="de-CH" dirty="0" smtClean="0"/>
          </a:p>
          <a:p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de-CH" sz="1400" dirty="0" smtClean="0"/>
              <a:t>Fiktion?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Funktionen heutiger Assets sind im Regelfall auf einzelne Plattformbetreiber beschränkt und es besteht keine Garantie, dass je eine Interoperabilität für sie erreicht wird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/>
              <a:t>Einstellung der betreffenden Plattform führt zum Verlust der Assets (oder dessen Wert)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 err="1"/>
              <a:t>Use</a:t>
            </a:r>
            <a:r>
              <a:rPr lang="de-CH" sz="1200" dirty="0"/>
              <a:t>-Cases sind in den Kinderschuhen und erfüllen noch bei weitem nicht alle Anforderungen an die Idee eines Metaverse </a:t>
            </a:r>
          </a:p>
          <a:p>
            <a:pPr marL="702900" lvl="2" indent="-342900">
              <a:lnSpc>
                <a:spcPct val="150000"/>
              </a:lnSpc>
            </a:pPr>
            <a:r>
              <a:rPr lang="de-CH" sz="1200" dirty="0" err="1"/>
              <a:t>Use</a:t>
            </a:r>
            <a:r>
              <a:rPr lang="de-CH" sz="1200" dirty="0"/>
              <a:t>-Cases </a:t>
            </a:r>
            <a:r>
              <a:rPr lang="de-CH" sz="1200" dirty="0" smtClean="0"/>
              <a:t>haben </a:t>
            </a:r>
            <a:r>
              <a:rPr lang="de-CH" sz="1200" dirty="0"/>
              <a:t>teils keinen absehbaren produktiven Nutzen</a:t>
            </a: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35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Fazit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1943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702751" y="1923621"/>
            <a:ext cx="7813675" cy="431454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endParaRPr lang="de-CH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de-CH" dirty="0" smtClean="0">
                <a:solidFill>
                  <a:schemeClr val="tx1"/>
                </a:solidFill>
              </a:rPr>
              <a:t>Assets im Metaverse</a:t>
            </a:r>
          </a:p>
          <a:p>
            <a:pPr algn="ctr">
              <a:lnSpc>
                <a:spcPct val="100000"/>
              </a:lnSpc>
            </a:pPr>
            <a:endParaRPr lang="de-CH" sz="2500" dirty="0" smtClean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de-CH" sz="2500" dirty="0" smtClean="0">
                <a:solidFill>
                  <a:schemeClr val="tx1"/>
                </a:solidFill>
              </a:rPr>
              <a:t>Realität oder Fiktion?</a:t>
            </a:r>
          </a:p>
          <a:p>
            <a:pPr algn="ctr">
              <a:lnSpc>
                <a:spcPct val="100000"/>
              </a:lnSpc>
            </a:pPr>
            <a:endParaRPr lang="de-CH" sz="2500" dirty="0">
              <a:solidFill>
                <a:schemeClr val="tx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de-CH" sz="2500" dirty="0" smtClean="0">
                <a:solidFill>
                  <a:schemeClr val="tx1"/>
                </a:solidFill>
              </a:rPr>
              <a:t>Um digitales Eigentum an virtuellen Assets Realität werden zu lassen, braucht es sowohl Fortschritte in der Technologie als auch im Recht.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Fazit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36</a:t>
            </a:fld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2174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feld 27"/>
          <p:cNvSpPr txBox="1"/>
          <p:nvPr/>
        </p:nvSpPr>
        <p:spPr>
          <a:xfrm>
            <a:off x="5259330" y="4070398"/>
            <a:ext cx="2028493" cy="923330"/>
          </a:xfrm>
          <a:prstGeom prst="rect">
            <a:avLst/>
          </a:prstGeom>
          <a:solidFill>
            <a:srgbClr val="DC5F4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«Asset»</a:t>
            </a:r>
          </a:p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(Vertraglich/ </a:t>
            </a:r>
            <a:r>
              <a:rPr lang="de-CH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Blockchain</a:t>
            </a:r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Umsetzung – Heute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37</a:t>
            </a:fld>
            <a:endParaRPr lang="de-CH" dirty="0"/>
          </a:p>
        </p:txBody>
      </p:sp>
      <p:sp>
        <p:nvSpPr>
          <p:cNvPr id="29" name="Textfeld 28"/>
          <p:cNvSpPr txBox="1"/>
          <p:nvPr/>
        </p:nvSpPr>
        <p:spPr>
          <a:xfrm>
            <a:off x="1718777" y="2033589"/>
            <a:ext cx="2028493" cy="646331"/>
          </a:xfrm>
          <a:prstGeom prst="rect">
            <a:avLst/>
          </a:prstGeom>
          <a:solidFill>
            <a:srgbClr val="72BA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Metaverse-Plattform A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4" name="Gerade Verbindung mit Pfeil 23"/>
          <p:cNvCxnSpPr>
            <a:stCxn id="29" idx="3"/>
            <a:endCxn id="28" idx="0"/>
          </p:cNvCxnSpPr>
          <p:nvPr/>
        </p:nvCxnSpPr>
        <p:spPr>
          <a:xfrm>
            <a:off x="3747270" y="2356755"/>
            <a:ext cx="2526307" cy="1713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nhaltsplatzhalter 3"/>
          <p:cNvSpPr txBox="1">
            <a:spLocks/>
          </p:cNvSpPr>
          <p:nvPr/>
        </p:nvSpPr>
        <p:spPr>
          <a:xfrm>
            <a:off x="702751" y="1923621"/>
            <a:ext cx="7813675" cy="4314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ts val="500"/>
              </a:spcBef>
              <a:buFont typeface="Symbol" pitchFamily="18" charset="2"/>
              <a:buNone/>
              <a:defRPr sz="1950" kern="1200">
                <a:solidFill>
                  <a:srgbClr val="DC5F4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8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6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Symbol" panose="05050102010706020507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13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7191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Courier New" panose="02070309020205020404" pitchFamily="49" charset="0"/>
              <a:buChar char="o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30289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861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9433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43" name="Textfeld 42"/>
          <p:cNvSpPr txBox="1"/>
          <p:nvPr/>
        </p:nvSpPr>
        <p:spPr>
          <a:xfrm>
            <a:off x="3489053" y="5244218"/>
            <a:ext cx="2028493" cy="6463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Benutzer</a:t>
            </a:r>
          </a:p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(«Inhaber»)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5" name="Gerade Verbindung mit Pfeil 44"/>
          <p:cNvCxnSpPr>
            <a:stCxn id="43" idx="0"/>
            <a:endCxn id="29" idx="2"/>
          </p:cNvCxnSpPr>
          <p:nvPr/>
        </p:nvCxnSpPr>
        <p:spPr>
          <a:xfrm flipH="1" flipV="1">
            <a:off x="2733024" y="2679920"/>
            <a:ext cx="1770276" cy="25642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>
            <a:stCxn id="43" idx="0"/>
            <a:endCxn id="28" idx="2"/>
          </p:cNvCxnSpPr>
          <p:nvPr/>
        </p:nvCxnSpPr>
        <p:spPr>
          <a:xfrm flipV="1">
            <a:off x="4503300" y="4993728"/>
            <a:ext cx="1770277" cy="2504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4170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2B2DEA65-5F3F-1A49-BA21-D7E0EA5AB997}"/>
              </a:ext>
            </a:extLst>
          </p:cNvPr>
          <p:cNvGrpSpPr/>
          <p:nvPr/>
        </p:nvGrpSpPr>
        <p:grpSpPr>
          <a:xfrm>
            <a:off x="1673486" y="3931899"/>
            <a:ext cx="5614337" cy="1061829"/>
            <a:chOff x="1673486" y="3931899"/>
            <a:chExt cx="5614337" cy="1061829"/>
          </a:xfrm>
        </p:grpSpPr>
        <p:sp>
          <p:nvSpPr>
            <p:cNvPr id="27" name="Textfeld 26"/>
            <p:cNvSpPr txBox="1"/>
            <p:nvPr/>
          </p:nvSpPr>
          <p:spPr>
            <a:xfrm>
              <a:off x="1673486" y="3931899"/>
              <a:ext cx="2028493" cy="646331"/>
            </a:xfrm>
            <a:prstGeom prst="rect">
              <a:avLst/>
            </a:prstGeom>
            <a:solidFill>
              <a:srgbClr val="72BAC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Metaverse-Plattform C</a:t>
              </a:r>
              <a:endParaRPr lang="de-CH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5259330" y="4070398"/>
              <a:ext cx="2028493" cy="923330"/>
            </a:xfrm>
            <a:prstGeom prst="rect">
              <a:avLst/>
            </a:prstGeom>
            <a:solidFill>
              <a:srgbClr val="DC5F4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«Asset»</a:t>
              </a:r>
            </a:p>
            <a:p>
              <a:pPr algn="ctr"/>
              <a:r>
                <a:rPr lang="de-CH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(Vertraglich/ </a:t>
              </a:r>
              <a:r>
                <a:rPr lang="de-CH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Blockchain</a:t>
              </a:r>
              <a:r>
                <a:rPr lang="de-CH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</a:p>
          </p:txBody>
        </p:sp>
      </p:grpSp>
      <p:sp>
        <p:nvSpPr>
          <p:cNvPr id="26" name="Titel 2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Umsetzung – Einen Schritt weiter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38</a:t>
            </a:fld>
            <a:endParaRPr lang="de-CH" dirty="0"/>
          </a:p>
        </p:txBody>
      </p:sp>
      <p:sp>
        <p:nvSpPr>
          <p:cNvPr id="29" name="Textfeld 28"/>
          <p:cNvSpPr txBox="1"/>
          <p:nvPr/>
        </p:nvSpPr>
        <p:spPr>
          <a:xfrm>
            <a:off x="1718777" y="2033589"/>
            <a:ext cx="2028493" cy="646331"/>
          </a:xfrm>
          <a:prstGeom prst="rect">
            <a:avLst/>
          </a:prstGeom>
          <a:solidFill>
            <a:srgbClr val="72BA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Metaverse-Plattform A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5428749" y="1927081"/>
            <a:ext cx="2028493" cy="646331"/>
          </a:xfrm>
          <a:prstGeom prst="rect">
            <a:avLst/>
          </a:prstGeom>
          <a:solidFill>
            <a:srgbClr val="72BA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Metaverse-Plattform B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4" name="Gerade Verbindung mit Pfeil 23"/>
          <p:cNvCxnSpPr>
            <a:stCxn id="29" idx="3"/>
          </p:cNvCxnSpPr>
          <p:nvPr/>
        </p:nvCxnSpPr>
        <p:spPr>
          <a:xfrm>
            <a:off x="3747270" y="2356755"/>
            <a:ext cx="1512060" cy="1713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30" idx="2"/>
            <a:endCxn id="28" idx="0"/>
          </p:cNvCxnSpPr>
          <p:nvPr/>
        </p:nvCxnSpPr>
        <p:spPr>
          <a:xfrm flipH="1">
            <a:off x="6273577" y="2573412"/>
            <a:ext cx="169419" cy="14969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27" idx="3"/>
            <a:endCxn id="28" idx="1"/>
          </p:cNvCxnSpPr>
          <p:nvPr/>
        </p:nvCxnSpPr>
        <p:spPr>
          <a:xfrm>
            <a:off x="3701979" y="4255065"/>
            <a:ext cx="1557351" cy="2769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stCxn id="27" idx="0"/>
            <a:endCxn id="29" idx="2"/>
          </p:cNvCxnSpPr>
          <p:nvPr/>
        </p:nvCxnSpPr>
        <p:spPr>
          <a:xfrm flipV="1">
            <a:off x="2687733" y="2679920"/>
            <a:ext cx="45291" cy="12519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29" idx="3"/>
            <a:endCxn id="30" idx="1"/>
          </p:cNvCxnSpPr>
          <p:nvPr/>
        </p:nvCxnSpPr>
        <p:spPr>
          <a:xfrm flipV="1">
            <a:off x="3747270" y="2250247"/>
            <a:ext cx="1681479" cy="106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30" idx="2"/>
          </p:cNvCxnSpPr>
          <p:nvPr/>
        </p:nvCxnSpPr>
        <p:spPr>
          <a:xfrm flipH="1">
            <a:off x="3701979" y="2573412"/>
            <a:ext cx="2741017" cy="13584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nhaltsplatzhalter 3"/>
          <p:cNvSpPr txBox="1">
            <a:spLocks/>
          </p:cNvSpPr>
          <p:nvPr/>
        </p:nvSpPr>
        <p:spPr>
          <a:xfrm>
            <a:off x="702751" y="1923621"/>
            <a:ext cx="7813675" cy="4314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ts val="500"/>
              </a:spcBef>
              <a:buFont typeface="Symbol" pitchFamily="18" charset="2"/>
              <a:buNone/>
              <a:defRPr sz="1950" kern="1200">
                <a:solidFill>
                  <a:srgbClr val="DC5F4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8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6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Symbol" panose="05050102010706020507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13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7191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Courier New" panose="02070309020205020404" pitchFamily="49" charset="0"/>
              <a:buChar char="o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30289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861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9433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</p:txBody>
      </p:sp>
      <p:sp>
        <p:nvSpPr>
          <p:cNvPr id="43" name="Textfeld 42"/>
          <p:cNvSpPr txBox="1"/>
          <p:nvPr/>
        </p:nvSpPr>
        <p:spPr>
          <a:xfrm>
            <a:off x="3489053" y="5244218"/>
            <a:ext cx="2028493" cy="6463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Benutzer</a:t>
            </a:r>
          </a:p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(«Inhaber»)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5" name="Gerade Verbindung mit Pfeil 44"/>
          <p:cNvCxnSpPr>
            <a:stCxn id="43" idx="0"/>
            <a:endCxn id="27" idx="3"/>
          </p:cNvCxnSpPr>
          <p:nvPr/>
        </p:nvCxnSpPr>
        <p:spPr>
          <a:xfrm flipH="1" flipV="1">
            <a:off x="3701979" y="4255065"/>
            <a:ext cx="801321" cy="9891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>
            <a:stCxn id="43" idx="0"/>
            <a:endCxn id="28" idx="2"/>
          </p:cNvCxnSpPr>
          <p:nvPr/>
        </p:nvCxnSpPr>
        <p:spPr>
          <a:xfrm flipV="1">
            <a:off x="4503300" y="4993728"/>
            <a:ext cx="1770277" cy="2504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3522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00000"/>
              </a:lnSpc>
            </a:pPr>
            <a:r>
              <a:rPr lang="de-CH" sz="6400" dirty="0" smtClean="0"/>
              <a:t>Plattformübergreifende Avatare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de-CH" sz="17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de-CH" sz="17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de-CH" sz="17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5600" dirty="0">
                <a:solidFill>
                  <a:schemeClr val="tx1"/>
                </a:solidFill>
              </a:rPr>
              <a:t>Vergleichsweise einfache Integration und offene API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5600" dirty="0">
                <a:solidFill>
                  <a:schemeClr val="tx1"/>
                </a:solidFill>
              </a:rPr>
              <a:t>Künftig: Marktplatz für Kleider, Gadgets, etc.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5600" dirty="0">
                <a:solidFill>
                  <a:schemeClr val="tx1"/>
                </a:solidFill>
              </a:rPr>
              <a:t>Teile auf </a:t>
            </a:r>
            <a:r>
              <a:rPr lang="de-CH" sz="5600" dirty="0" err="1">
                <a:solidFill>
                  <a:schemeClr val="tx1"/>
                </a:solidFill>
              </a:rPr>
              <a:t>Blockchain</a:t>
            </a:r>
            <a:r>
              <a:rPr lang="de-CH" sz="5600" dirty="0">
                <a:solidFill>
                  <a:schemeClr val="tx1"/>
                </a:solidFill>
              </a:rPr>
              <a:t> integriert </a:t>
            </a:r>
            <a:endParaRPr lang="de-CH" sz="5600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5600" dirty="0" smtClean="0">
                <a:solidFill>
                  <a:schemeClr val="tx1"/>
                </a:solidFill>
              </a:rPr>
              <a:t>Fördert mehrfache Nutzung derselben Avatar-</a:t>
            </a:r>
            <a:r>
              <a:rPr lang="de-CH" sz="5600" dirty="0" err="1" smtClean="0">
                <a:solidFill>
                  <a:schemeClr val="tx1"/>
                </a:solidFill>
              </a:rPr>
              <a:t>Blockchain</a:t>
            </a:r>
            <a:r>
              <a:rPr lang="de-CH" sz="5600" dirty="0" smtClean="0">
                <a:solidFill>
                  <a:schemeClr val="tx1"/>
                </a:solidFill>
              </a:rPr>
              <a:t> in diversen «Metaverses»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de-CH" sz="5600" dirty="0" smtClean="0">
                <a:solidFill>
                  <a:schemeClr val="tx1"/>
                </a:solidFill>
              </a:rPr>
              <a:t>Avatare als wohl künftig erste echte Metaverse-Assets aufgrund vereinfachter </a:t>
            </a:r>
            <a:r>
              <a:rPr lang="de-CH" sz="5600" dirty="0" err="1" smtClean="0">
                <a:solidFill>
                  <a:schemeClr val="tx1"/>
                </a:solidFill>
              </a:rPr>
              <a:t>Monetarisierung</a:t>
            </a:r>
            <a:r>
              <a:rPr lang="de-CH" sz="5600" dirty="0" smtClean="0">
                <a:solidFill>
                  <a:schemeClr val="tx1"/>
                </a:solidFill>
              </a:rPr>
              <a:t> und Grundstein von </a:t>
            </a:r>
            <a:r>
              <a:rPr lang="de-CH" sz="5600" dirty="0" err="1" smtClean="0">
                <a:solidFill>
                  <a:schemeClr val="tx1"/>
                </a:solidFill>
              </a:rPr>
              <a:t>Metaversesen</a:t>
            </a:r>
            <a:endParaRPr lang="de-CH" sz="56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r>
              <a:rPr lang="de-CH" sz="1600" dirty="0">
                <a:solidFill>
                  <a:schemeClr val="tx1"/>
                </a:solidFill>
              </a:rPr>
              <a:t>Quelle (Bild): readyplayer.me</a:t>
            </a:r>
            <a:endParaRPr lang="de-CH" sz="1500" dirty="0" smtClean="0"/>
          </a:p>
          <a:p>
            <a:pPr>
              <a:lnSpc>
                <a:spcPct val="100000"/>
              </a:lnSpc>
            </a:pPr>
            <a:endParaRPr lang="de-CH" sz="24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de-CH" sz="2400" dirty="0" smtClean="0">
                <a:solidFill>
                  <a:schemeClr val="tx1"/>
                </a:solidFill>
              </a:rPr>
              <a:t>	</a:t>
            </a:r>
            <a:r>
              <a:rPr lang="de-CH" sz="800" dirty="0" smtClean="0">
                <a:solidFill>
                  <a:schemeClr val="tx1"/>
                </a:solidFill>
              </a:rPr>
              <a:t>						</a:t>
            </a:r>
            <a:endParaRPr lang="de-CH" sz="1200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39</a:t>
            </a:fld>
            <a:endParaRPr lang="de-CH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Die Zukunft beginnt: </a:t>
            </a:r>
            <a:r>
              <a:rPr lang="de-CH" dirty="0" err="1" smtClean="0"/>
              <a:t>Readyplayerme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pic>
        <p:nvPicPr>
          <p:cNvPr id="6" name="Picture 2" descr="https://assets-global.website-files.com/647798cf71ec2048ea89ab07/647f5332e7e21fa455b4cb65_img-about-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365" y="1997476"/>
            <a:ext cx="3251656" cy="20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68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2B2DEA65-5F3F-1A49-BA21-D7E0EA5AB997}"/>
              </a:ext>
            </a:extLst>
          </p:cNvPr>
          <p:cNvGrpSpPr/>
          <p:nvPr/>
        </p:nvGrpSpPr>
        <p:grpSpPr>
          <a:xfrm>
            <a:off x="1673486" y="3931899"/>
            <a:ext cx="5614337" cy="1338828"/>
            <a:chOff x="1673486" y="3931899"/>
            <a:chExt cx="5614337" cy="1338828"/>
          </a:xfrm>
        </p:grpSpPr>
        <p:sp>
          <p:nvSpPr>
            <p:cNvPr id="27" name="Textfeld 26"/>
            <p:cNvSpPr txBox="1"/>
            <p:nvPr/>
          </p:nvSpPr>
          <p:spPr>
            <a:xfrm>
              <a:off x="1673486" y="3931899"/>
              <a:ext cx="2028493" cy="646331"/>
            </a:xfrm>
            <a:prstGeom prst="rect">
              <a:avLst/>
            </a:prstGeom>
            <a:solidFill>
              <a:srgbClr val="72BAC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Metaverse-Plattform C</a:t>
              </a:r>
              <a:endParaRPr lang="de-CH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5259330" y="4070398"/>
              <a:ext cx="2028493" cy="1200329"/>
            </a:xfrm>
            <a:prstGeom prst="rect">
              <a:avLst/>
            </a:prstGeom>
            <a:solidFill>
              <a:srgbClr val="DC5F4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CH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«Asset»</a:t>
              </a:r>
            </a:p>
            <a:p>
              <a:pPr algn="ctr"/>
              <a:r>
                <a:rPr lang="de-CH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(Digitales Eigentum/ </a:t>
              </a:r>
              <a:r>
                <a:rPr lang="de-CH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Blockchain</a:t>
              </a:r>
              <a:r>
                <a:rPr lang="de-CH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</a:p>
          </p:txBody>
        </p:sp>
      </p:grpSp>
      <p:sp>
        <p:nvSpPr>
          <p:cNvPr id="26" name="Titel 25"/>
          <p:cNvSpPr>
            <a:spLocks noGrp="1"/>
          </p:cNvSpPr>
          <p:nvPr>
            <p:ph type="title"/>
          </p:nvPr>
        </p:nvSpPr>
        <p:spPr>
          <a:xfrm>
            <a:off x="805008" y="509046"/>
            <a:ext cx="7705762" cy="1260000"/>
          </a:xfrm>
        </p:spPr>
        <p:txBody>
          <a:bodyPr/>
          <a:lstStyle/>
          <a:p>
            <a:r>
              <a:rPr lang="de-CH" dirty="0" smtClean="0"/>
              <a:t>Umsetzung – Zukunft?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40</a:t>
            </a:fld>
            <a:endParaRPr lang="de-CH" dirty="0"/>
          </a:p>
        </p:txBody>
      </p:sp>
      <p:sp>
        <p:nvSpPr>
          <p:cNvPr id="29" name="Textfeld 28"/>
          <p:cNvSpPr txBox="1"/>
          <p:nvPr/>
        </p:nvSpPr>
        <p:spPr>
          <a:xfrm>
            <a:off x="1718777" y="2033589"/>
            <a:ext cx="2028493" cy="646331"/>
          </a:xfrm>
          <a:prstGeom prst="rect">
            <a:avLst/>
          </a:prstGeom>
          <a:solidFill>
            <a:srgbClr val="72BA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Metaverse-Plattform A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5428749" y="1927081"/>
            <a:ext cx="2028493" cy="646331"/>
          </a:xfrm>
          <a:prstGeom prst="rect">
            <a:avLst/>
          </a:prstGeom>
          <a:solidFill>
            <a:srgbClr val="72BAC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Metaverse-Plattform B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4" name="Gerade Verbindung mit Pfeil 23"/>
          <p:cNvCxnSpPr>
            <a:stCxn id="29" idx="3"/>
          </p:cNvCxnSpPr>
          <p:nvPr/>
        </p:nvCxnSpPr>
        <p:spPr>
          <a:xfrm>
            <a:off x="3747270" y="2356755"/>
            <a:ext cx="1512060" cy="1713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/>
          <p:cNvCxnSpPr>
            <a:stCxn id="30" idx="2"/>
            <a:endCxn id="28" idx="0"/>
          </p:cNvCxnSpPr>
          <p:nvPr/>
        </p:nvCxnSpPr>
        <p:spPr>
          <a:xfrm flipH="1">
            <a:off x="6273577" y="2573412"/>
            <a:ext cx="169419" cy="14969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>
            <a:stCxn id="27" idx="3"/>
            <a:endCxn id="28" idx="1"/>
          </p:cNvCxnSpPr>
          <p:nvPr/>
        </p:nvCxnSpPr>
        <p:spPr>
          <a:xfrm>
            <a:off x="3701979" y="4255065"/>
            <a:ext cx="1557351" cy="4154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>
            <a:stCxn id="27" idx="0"/>
            <a:endCxn id="29" idx="2"/>
          </p:cNvCxnSpPr>
          <p:nvPr/>
        </p:nvCxnSpPr>
        <p:spPr>
          <a:xfrm flipV="1">
            <a:off x="2687733" y="2679920"/>
            <a:ext cx="45291" cy="12519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29" idx="3"/>
            <a:endCxn id="30" idx="1"/>
          </p:cNvCxnSpPr>
          <p:nvPr/>
        </p:nvCxnSpPr>
        <p:spPr>
          <a:xfrm flipV="1">
            <a:off x="3747270" y="2250247"/>
            <a:ext cx="1681479" cy="106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>
            <a:stCxn id="30" idx="2"/>
          </p:cNvCxnSpPr>
          <p:nvPr/>
        </p:nvCxnSpPr>
        <p:spPr>
          <a:xfrm flipH="1">
            <a:off x="3701979" y="2573412"/>
            <a:ext cx="2741017" cy="13584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nhaltsplatzhalter 3"/>
          <p:cNvSpPr txBox="1">
            <a:spLocks/>
          </p:cNvSpPr>
          <p:nvPr/>
        </p:nvSpPr>
        <p:spPr>
          <a:xfrm>
            <a:off x="702751" y="1923621"/>
            <a:ext cx="7813675" cy="43145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50000"/>
              </a:lnSpc>
              <a:spcBef>
                <a:spcPts val="500"/>
              </a:spcBef>
              <a:buFont typeface="Symbol" pitchFamily="18" charset="2"/>
              <a:buNone/>
              <a:defRPr sz="1950" kern="1200">
                <a:solidFill>
                  <a:srgbClr val="DC5F4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18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360000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Symbol" panose="05050102010706020507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5413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Wingdings" panose="05000000000000000000" pitchFamily="2" charset="2"/>
              <a:buChar char="§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719138" indent="-180000" algn="l" defTabSz="457200" rtl="0" eaLnBrk="1" latinLnBrk="0" hangingPunct="1">
              <a:spcBef>
                <a:spcPts val="400"/>
              </a:spcBef>
              <a:spcAft>
                <a:spcPts val="600"/>
              </a:spcAft>
              <a:buClr>
                <a:srgbClr val="DC5F41"/>
              </a:buClr>
              <a:buFont typeface="Courier New" panose="02070309020205020404" pitchFamily="49" charset="0"/>
              <a:buChar char="o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6pPr>
            <a:lvl7pPr marL="30289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7pPr>
            <a:lvl8pPr marL="34861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8pPr>
            <a:lvl9pPr marL="3943350" indent="-285750" algn="l" defTabSz="457200" rtl="0" eaLnBrk="1" latinLnBrk="0" hangingPunct="1">
              <a:spcBef>
                <a:spcPts val="400"/>
              </a:spcBef>
              <a:buFont typeface="Symbol" pitchFamily="18" charset="2"/>
              <a:buChar char="-"/>
              <a:defRPr sz="1600" kern="120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9pPr>
          </a:lstStyle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</p:txBody>
      </p:sp>
      <p:sp>
        <p:nvSpPr>
          <p:cNvPr id="43" name="Textfeld 42"/>
          <p:cNvSpPr txBox="1"/>
          <p:nvPr/>
        </p:nvSpPr>
        <p:spPr>
          <a:xfrm>
            <a:off x="3489053" y="5507043"/>
            <a:ext cx="2028493" cy="92333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Benutzer</a:t>
            </a:r>
          </a:p>
          <a:p>
            <a:pPr algn="ctr"/>
            <a:r>
              <a:rPr lang="de-CH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(«Inhaber des Token»)</a:t>
            </a:r>
            <a:endParaRPr lang="de-CH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45" name="Gerade Verbindung mit Pfeil 44"/>
          <p:cNvCxnSpPr>
            <a:stCxn id="43" idx="0"/>
            <a:endCxn id="27" idx="3"/>
          </p:cNvCxnSpPr>
          <p:nvPr/>
        </p:nvCxnSpPr>
        <p:spPr>
          <a:xfrm flipH="1" flipV="1">
            <a:off x="3701979" y="4255065"/>
            <a:ext cx="801321" cy="1251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>
            <a:stCxn id="43" idx="0"/>
            <a:endCxn id="28" idx="2"/>
          </p:cNvCxnSpPr>
          <p:nvPr/>
        </p:nvCxnSpPr>
        <p:spPr>
          <a:xfrm flipV="1">
            <a:off x="4503300" y="5270727"/>
            <a:ext cx="1770277" cy="2363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701940" y="6498454"/>
            <a:ext cx="3683629" cy="223021"/>
          </a:xfrm>
        </p:spPr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1099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type="body" sz="quarter" idx="12"/>
          </p:nvPr>
        </p:nvSpPr>
        <p:spPr>
          <a:xfrm>
            <a:off x="709613" y="1991170"/>
            <a:ext cx="7792212" cy="43747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de-CH" dirty="0" smtClean="0"/>
          </a:p>
          <a:p>
            <a:pPr marL="522900" lvl="1" indent="-342900"/>
            <a:r>
              <a:rPr lang="de-CH" sz="1800" dirty="0" smtClean="0"/>
              <a:t>Digitales Eigentum an Assets ist kein </a:t>
            </a:r>
            <a:r>
              <a:rPr lang="de-CH" sz="1800" dirty="0" smtClean="0"/>
              <a:t>Selbstzweck.</a:t>
            </a:r>
            <a:endParaRPr lang="de-CH" sz="1800" dirty="0" smtClean="0"/>
          </a:p>
          <a:p>
            <a:pPr marL="522900" lvl="1" indent="-342900"/>
            <a:r>
              <a:rPr lang="de-CH" sz="1800" dirty="0" smtClean="0"/>
              <a:t>Vieles kann auch vertraglich abgesichert werden.</a:t>
            </a:r>
          </a:p>
          <a:p>
            <a:pPr marL="522900" lvl="1" indent="-342900"/>
            <a:r>
              <a:rPr lang="de-CH" sz="1800" dirty="0" smtClean="0"/>
              <a:t>Kernfrage: </a:t>
            </a:r>
            <a:r>
              <a:rPr lang="de-CH" sz="1800" b="1" dirty="0" smtClean="0"/>
              <a:t>In welchem Umfang ist digitales Eigentum notwendig, um Rechtssicherheit zu schaffen?</a:t>
            </a:r>
          </a:p>
          <a:p>
            <a:pPr>
              <a:lnSpc>
                <a:spcPct val="100000"/>
              </a:lnSpc>
            </a:pPr>
            <a:endParaRPr lang="de-CH" dirty="0" smtClean="0">
              <a:solidFill>
                <a:schemeClr val="tx1"/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 algn="ctr"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 smtClean="0"/>
          </a:p>
          <a:p>
            <a:pPr>
              <a:lnSpc>
                <a:spcPct val="100000"/>
              </a:lnSpc>
            </a:pPr>
            <a:endParaRPr lang="de-CH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mtClean="0"/>
              <a:t>VISCHER | Assets im Metaverse - Realität oder Fiktion?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09A8F7-8C64-479A-AB2E-FA116C42ED04}" type="slidenum">
              <a:rPr lang="de-CH" smtClean="0"/>
              <a:pPr/>
              <a:t>41</a:t>
            </a:fld>
            <a:endParaRPr lang="de-CH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Ausblick</a:t>
            </a:r>
            <a:r>
              <a:rPr lang="de-CH" spc="170" baseline="-10000" dirty="0" smtClean="0">
                <a:solidFill>
                  <a:srgbClr val="DC5F41"/>
                </a:solidFill>
              </a:rPr>
              <a:t>•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653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2.05.08 Vorlage Power Point Präsentation gateB">
  <a:themeElements>
    <a:clrScheme name="Vischer gelb">
      <a:dk1>
        <a:srgbClr val="3A3635"/>
      </a:dk1>
      <a:lt1>
        <a:srgbClr val="FFFFFF"/>
      </a:lt1>
      <a:dk2>
        <a:srgbClr val="3A3635"/>
      </a:dk2>
      <a:lt2>
        <a:srgbClr val="FFFFFF"/>
      </a:lt2>
      <a:accent1>
        <a:srgbClr val="72BAC5"/>
      </a:accent1>
      <a:accent2>
        <a:srgbClr val="9B730A"/>
      </a:accent2>
      <a:accent3>
        <a:srgbClr val="4561A4"/>
      </a:accent3>
      <a:accent4>
        <a:srgbClr val="DC5F41"/>
      </a:accent4>
      <a:accent5>
        <a:srgbClr val="A5ABAF"/>
      </a:accent5>
      <a:accent6>
        <a:srgbClr val="F1E69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rgbClr val="72BAC0"/>
        </a:solidFill>
        <a:ln>
          <a:noFill/>
        </a:ln>
      </a:spPr>
      <a:bodyPr wrap="square" rtlCol="0">
        <a:spAutoFit/>
      </a:bodyPr>
      <a:lstStyle>
        <a:defPPr>
          <a:defRPr dirty="0" err="1" smtClean="0">
            <a:solidFill>
              <a:schemeClr val="bg1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2598</Words>
  <Application>Microsoft Office PowerPoint</Application>
  <PresentationFormat>Bildschirmpräsentation (4:3)</PresentationFormat>
  <Paragraphs>512</Paragraphs>
  <Slides>42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49" baseType="lpstr">
      <vt:lpstr>Verdana</vt:lpstr>
      <vt:lpstr>Courier New</vt:lpstr>
      <vt:lpstr>Symbol</vt:lpstr>
      <vt:lpstr>Arial</vt:lpstr>
      <vt:lpstr>Calibri</vt:lpstr>
      <vt:lpstr>Wingdings</vt:lpstr>
      <vt:lpstr>2012.05.08 Vorlage Power Point Präsentation gateB</vt:lpstr>
      <vt:lpstr>PowerPoint-Präsentation</vt:lpstr>
      <vt:lpstr>Was ist das Metaverse?•</vt:lpstr>
      <vt:lpstr>Was ist das Metaverse?•</vt:lpstr>
      <vt:lpstr>Was ist das Metaverse?•</vt:lpstr>
      <vt:lpstr>Was ist das Metaverse? - Ziele• </vt:lpstr>
      <vt:lpstr>Was ist das Metaverse? – Ausgangspunkt: Gaming•</vt:lpstr>
      <vt:lpstr>Was ist das Metaverse? – Anwendungsbeispiele•</vt:lpstr>
      <vt:lpstr>Was ist das Metaverse? – Anwendungsbeispiele•</vt:lpstr>
      <vt:lpstr>Was ist das Metaverse? – Anwendungsbeispiele•</vt:lpstr>
      <vt:lpstr>Was ist das Metaverse? – Anwendungsbeispiele•</vt:lpstr>
      <vt:lpstr>Anwendungsbeispiele von Assets im Metaverse•</vt:lpstr>
      <vt:lpstr>Eigenschaften von Assets im Metaverse•</vt:lpstr>
      <vt:lpstr>Bisherige Umsetzung in «Metaverses»•</vt:lpstr>
      <vt:lpstr>Bisherige Umsetzung in «Metaverses»•</vt:lpstr>
      <vt:lpstr>Bisherige Umsetzung in «Metaverses»•</vt:lpstr>
      <vt:lpstr>Bisherige Umsetzung in «Metaverses»•</vt:lpstr>
      <vt:lpstr>Bisherige Umsetzung in «Metaverses» (ToS)•</vt:lpstr>
      <vt:lpstr>Bisherige Umsetzung in «Metaverses» (ToS) •</vt:lpstr>
      <vt:lpstr>Bisherige Umsetzung in «Metaverses» (ToS)•</vt:lpstr>
      <vt:lpstr>Bisherige Umsetzung in «Metaverses» (ToS)•</vt:lpstr>
      <vt:lpstr>Bisherige Umsetzung in «Metaverses» (ToS)•</vt:lpstr>
      <vt:lpstr>Bisherige Umsetzung von «Metaverses» (Fazit)•</vt:lpstr>
      <vt:lpstr>Bisherige Umsetzung von «Metaverses» (Fazit)•</vt:lpstr>
      <vt:lpstr>Bisherige Umsetzung von «Metaverses» (Fazit)•</vt:lpstr>
      <vt:lpstr>Bisherige Umsetzung von «Metaverses» (Fazit)•</vt:lpstr>
      <vt:lpstr>Rechtliche Einordnung von Assets heute und zukünftig• </vt:lpstr>
      <vt:lpstr>Rechtliche Einordnung•</vt:lpstr>
      <vt:lpstr>Rechtliche Einordnung•</vt:lpstr>
      <vt:lpstr>Rechtliche Einordnung•</vt:lpstr>
      <vt:lpstr>Rechtliche Einordnung•</vt:lpstr>
      <vt:lpstr>Rechtliche Einordnung•</vt:lpstr>
      <vt:lpstr>Rechtliche Einordnung•</vt:lpstr>
      <vt:lpstr>Rechtliche Einordnung•</vt:lpstr>
      <vt:lpstr>Fazit•</vt:lpstr>
      <vt:lpstr>Fazit•</vt:lpstr>
      <vt:lpstr>Fazit•</vt:lpstr>
      <vt:lpstr>Umsetzung – Heute•</vt:lpstr>
      <vt:lpstr>Umsetzung – Einen Schritt weiter•</vt:lpstr>
      <vt:lpstr>Die Zukunft beginnt: Readyplayerme•</vt:lpstr>
      <vt:lpstr>Umsetzung – Zukunft?•</vt:lpstr>
      <vt:lpstr>Ausblick•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>DTYP:;SPRACHE:Deutsch;AKOP:0;DAUER:-103;MandatsNr:;AdressNr:;WSTATE:;DSTATE:;OWNER:LAIS;VERSION:</dc:subject>
  <dc:creator>/ LAIS</dc:creator>
  <cp:keywords/>
  <dc:description/>
  <cp:lastModifiedBy>Essebier, Jana (409)</cp:lastModifiedBy>
  <cp:revision>708</cp:revision>
  <cp:lastPrinted>2019-02-18T14:09:36Z</cp:lastPrinted>
  <dcterms:created xsi:type="dcterms:W3CDTF">2012-05-10T15:23:31Z</dcterms:created>
  <dcterms:modified xsi:type="dcterms:W3CDTF">2023-11-16T09:00:51Z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_KEY">
    <vt:lpwstr>0003676212</vt:lpwstr>
  </property>
</Properties>
</file>